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Barlow Condensed" charset="1" panose="00000506000000000000"/>
      <p:regular r:id="rId38"/>
    </p:embeddedFont>
    <p:embeddedFont>
      <p:font typeface="Barlow Condensed Bold" charset="1" panose="00000806000000000000"/>
      <p:regular r:id="rId39"/>
    </p:embeddedFont>
    <p:embeddedFont>
      <p:font typeface="Muli Bold" charset="1" panose="00000800000000000000"/>
      <p:regular r:id="rId40"/>
    </p:embeddedFont>
    <p:embeddedFont>
      <p:font typeface="Muli Heavy" charset="1" panose="00000A00000000000000"/>
      <p:regular r:id="rId41"/>
    </p:embeddedFont>
    <p:embeddedFont>
      <p:font typeface="Aileron Bold" charset="1" panose="00000800000000000000"/>
      <p:regular r:id="rId42"/>
    </p:embeddedFont>
    <p:embeddedFont>
      <p:font typeface="Barlow Condensed Heavy" charset="1" panose="00000A06000000000000"/>
      <p:regular r:id="rId43"/>
    </p:embeddedFont>
    <p:embeddedFont>
      <p:font typeface="Aileron" charset="1" panose="00000500000000000000"/>
      <p:regular r:id="rId44"/>
    </p:embeddedFont>
    <p:embeddedFont>
      <p:font typeface="Aileron Ultra-Bold" charset="1" panose="00000A00000000000000"/>
      <p:regular r:id="rId45"/>
    </p:embeddedFont>
    <p:embeddedFont>
      <p:font typeface="Asap" charset="1" panose="020F0504030202060203"/>
      <p:regular r:id="rId46"/>
    </p:embeddedFont>
    <p:embeddedFont>
      <p:font typeface="Asap Semi-Bold" charset="1" panose="020F0704030202060203"/>
      <p:regular r:id="rId47"/>
    </p:embeddedFont>
    <p:embeddedFont>
      <p:font typeface="Barlow SemiCondensed Bold" charset="1" panose="00000806000000000000"/>
      <p:regular r:id="rId48"/>
    </p:embeddedFont>
    <p:embeddedFont>
      <p:font typeface="Cabin Bold" charset="1" panose="00000800000000000000"/>
      <p:regular r:id="rId49"/>
    </p:embeddedFont>
    <p:embeddedFont>
      <p:font typeface="Asap Bold" charset="1" panose="020F0804030202060203"/>
      <p:regular r:id="rId50"/>
    </p:embeddedFont>
    <p:embeddedFont>
      <p:font typeface="Canva Sans Bold" charset="1" panose="020B0803030501040103"/>
      <p:regular r:id="rId51"/>
    </p:embeddedFont>
    <p:embeddedFont>
      <p:font typeface="Poppins Bold" charset="1" panose="00000800000000000000"/>
      <p:regular r:id="rId52"/>
    </p:embeddedFont>
    <p:embeddedFont>
      <p:font typeface="Paytone One" charset="1" panose="00000500000000000000"/>
      <p:regular r:id="rId53"/>
    </p:embeddedFont>
    <p:embeddedFont>
      <p:font typeface="Cy Grotesk Key Bold" charset="1" panose="00000800000000000000"/>
      <p:regular r:id="rId54"/>
    </p:embeddedFont>
    <p:embeddedFont>
      <p:font typeface="Nunito Bold" charset="1" panose="00000000000000000000"/>
      <p:regular r:id="rId55"/>
    </p:embeddedFont>
    <p:embeddedFont>
      <p:font typeface="Dancing Script" charset="1" panose="03080600040507000D0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svg" Type="http://schemas.openxmlformats.org/officeDocument/2006/relationships/image"/><Relationship Id="rId12" Target="../media/image59.pn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6.png" Type="http://schemas.openxmlformats.org/officeDocument/2006/relationships/image"/><Relationship Id="rId7" Target="../media/image67.svg"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pn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6.pn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svg" Type="http://schemas.openxmlformats.org/officeDocument/2006/relationships/image"/><Relationship Id="rId4" Target="../media/image84.png" Type="http://schemas.openxmlformats.org/officeDocument/2006/relationships/image"/><Relationship Id="rId5" Target="../media/image85.svg" Type="http://schemas.openxmlformats.org/officeDocument/2006/relationships/image"/><Relationship Id="rId6" Target="../media/image86.png" Type="http://schemas.openxmlformats.org/officeDocument/2006/relationships/image"/><Relationship Id="rId7" Target="../media/image87.svg" Type="http://schemas.openxmlformats.org/officeDocument/2006/relationships/image"/><Relationship Id="rId8" Target="../media/image88.png" Type="http://schemas.openxmlformats.org/officeDocument/2006/relationships/image"/><Relationship Id="rId9" Target="../media/image89.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 Id="rId3" Target="../media/image92.png" Type="http://schemas.openxmlformats.org/officeDocument/2006/relationships/image"/><Relationship Id="rId4" Target="../media/image9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97.png" Type="http://schemas.openxmlformats.org/officeDocument/2006/relationships/image"/><Relationship Id="rId4" Target="../media/image98.png" Type="http://schemas.openxmlformats.org/officeDocument/2006/relationships/image"/><Relationship Id="rId5" Target="../media/image9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34.png" Type="http://schemas.openxmlformats.org/officeDocument/2006/relationships/image"/><Relationship Id="rId13" Target="../media/image35.png" Type="http://schemas.openxmlformats.org/officeDocument/2006/relationships/image"/><Relationship Id="rId14" Target="../media/image36.png" Type="http://schemas.openxmlformats.org/officeDocument/2006/relationships/image"/><Relationship Id="rId15" Target="../media/image37.pn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40.pn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4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824832" y="5066593"/>
            <a:ext cx="4929839" cy="4269018"/>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36663" r="0" b="-36663"/>
              </a:stretch>
            </a:blipFill>
            <a:ln cap="sq">
              <a:noFill/>
              <a:prstDash val="solid"/>
              <a:miter/>
            </a:ln>
          </p:spPr>
        </p:sp>
      </p:grpSp>
      <p:grpSp>
        <p:nvGrpSpPr>
          <p:cNvPr name="Group 4" id="4"/>
          <p:cNvGrpSpPr/>
          <p:nvPr/>
        </p:nvGrpSpPr>
        <p:grpSpPr>
          <a:xfrm rot="0">
            <a:off x="256833" y="797575"/>
            <a:ext cx="4929839" cy="4269018"/>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0" t="-7739" r="0" b="-7739"/>
              </a:stretch>
            </a:blipFill>
            <a:ln cap="sq">
              <a:noFill/>
              <a:prstDash val="solid"/>
              <a:miter/>
            </a:ln>
          </p:spPr>
        </p:sp>
      </p:grpSp>
      <p:grpSp>
        <p:nvGrpSpPr>
          <p:cNvPr name="Group 6" id="6"/>
          <p:cNvGrpSpPr/>
          <p:nvPr/>
        </p:nvGrpSpPr>
        <p:grpSpPr>
          <a:xfrm rot="0">
            <a:off x="4148548" y="3002024"/>
            <a:ext cx="4929839" cy="4269018"/>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28190" t="0" r="-28190" b="0"/>
              </a:stretch>
            </a:blipFill>
            <a:ln cap="sq">
              <a:noFill/>
              <a:prstDash val="solid"/>
              <a:miter/>
            </a:ln>
          </p:spPr>
        </p:sp>
      </p:grpSp>
      <p:sp>
        <p:nvSpPr>
          <p:cNvPr name="Freeform 8" id="8"/>
          <p:cNvSpPr/>
          <p:nvPr/>
        </p:nvSpPr>
        <p:spPr>
          <a:xfrm flipH="false" flipV="false" rot="7221679">
            <a:off x="4308741" y="8797660"/>
            <a:ext cx="2884378" cy="2496298"/>
          </a:xfrm>
          <a:custGeom>
            <a:avLst/>
            <a:gdLst/>
            <a:ahLst/>
            <a:cxnLst/>
            <a:rect r="r" b="b" t="t" l="l"/>
            <a:pathLst>
              <a:path h="2496298" w="2884378">
                <a:moveTo>
                  <a:pt x="0" y="0"/>
                </a:moveTo>
                <a:lnTo>
                  <a:pt x="2884378" y="0"/>
                </a:lnTo>
                <a:lnTo>
                  <a:pt x="2884378" y="2496298"/>
                </a:lnTo>
                <a:lnTo>
                  <a:pt x="0" y="24962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7221679">
            <a:off x="6568621" y="7500246"/>
            <a:ext cx="2884378" cy="2496298"/>
          </a:xfrm>
          <a:custGeom>
            <a:avLst/>
            <a:gdLst/>
            <a:ahLst/>
            <a:cxnLst/>
            <a:rect r="r" b="b" t="t" l="l"/>
            <a:pathLst>
              <a:path h="2496298" w="2884378">
                <a:moveTo>
                  <a:pt x="0" y="0"/>
                </a:moveTo>
                <a:lnTo>
                  <a:pt x="2884378" y="0"/>
                </a:lnTo>
                <a:lnTo>
                  <a:pt x="2884378" y="2496297"/>
                </a:lnTo>
                <a:lnTo>
                  <a:pt x="0" y="24962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3578320">
            <a:off x="4309494" y="6223850"/>
            <a:ext cx="2890352" cy="2501469"/>
          </a:xfrm>
          <a:custGeom>
            <a:avLst/>
            <a:gdLst/>
            <a:ahLst/>
            <a:cxnLst/>
            <a:rect r="r" b="b" t="t" l="l"/>
            <a:pathLst>
              <a:path h="2501469" w="2890352">
                <a:moveTo>
                  <a:pt x="0" y="0"/>
                </a:moveTo>
                <a:lnTo>
                  <a:pt x="2890353" y="0"/>
                </a:lnTo>
                <a:lnTo>
                  <a:pt x="2890353" y="2501469"/>
                </a:lnTo>
                <a:lnTo>
                  <a:pt x="0" y="25014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3578320">
            <a:off x="2055139" y="7484251"/>
            <a:ext cx="2890352" cy="2501469"/>
          </a:xfrm>
          <a:custGeom>
            <a:avLst/>
            <a:gdLst/>
            <a:ahLst/>
            <a:cxnLst/>
            <a:rect r="r" b="b" t="t" l="l"/>
            <a:pathLst>
              <a:path h="2501469" w="2890352">
                <a:moveTo>
                  <a:pt x="0" y="0"/>
                </a:moveTo>
                <a:lnTo>
                  <a:pt x="2890352" y="0"/>
                </a:lnTo>
                <a:lnTo>
                  <a:pt x="2890352" y="2501468"/>
                </a:lnTo>
                <a:lnTo>
                  <a:pt x="0" y="250146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7221679">
            <a:off x="4727669" y="305160"/>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7221679">
            <a:off x="-1573444" y="3882246"/>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3578320">
            <a:off x="6979753" y="-1002569"/>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3578320">
            <a:off x="6994168" y="1632645"/>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3578320">
            <a:off x="-1580206" y="1188431"/>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7" id="17"/>
          <p:cNvSpPr txBox="true"/>
          <p:nvPr/>
        </p:nvSpPr>
        <p:spPr>
          <a:xfrm rot="0">
            <a:off x="9480799" y="7009084"/>
            <a:ext cx="8260569" cy="986764"/>
          </a:xfrm>
          <a:prstGeom prst="rect">
            <a:avLst/>
          </a:prstGeom>
        </p:spPr>
        <p:txBody>
          <a:bodyPr anchor="t" rtlCol="false" tIns="0" lIns="0" bIns="0" rIns="0">
            <a:spAutoFit/>
          </a:bodyPr>
          <a:lstStyle/>
          <a:p>
            <a:pPr algn="ctr" marL="0" indent="0" lvl="1">
              <a:lnSpc>
                <a:spcPts val="3887"/>
              </a:lnSpc>
              <a:spcBef>
                <a:spcPct val="0"/>
              </a:spcBef>
            </a:pPr>
            <a:r>
              <a:rPr lang="en-US" sz="3632" spc="101">
                <a:solidFill>
                  <a:srgbClr val="2B485F"/>
                </a:solidFill>
                <a:latin typeface="Barlow Condensed"/>
                <a:ea typeface="Barlow Condensed"/>
                <a:cs typeface="Barlow Condensed"/>
                <a:sym typeface="Barlow Condensed"/>
              </a:rPr>
              <a:t>Bài tập lớn học phần Lập trình hướng đối tượng</a:t>
            </a:r>
          </a:p>
          <a:p>
            <a:pPr algn="ctr">
              <a:lnSpc>
                <a:spcPts val="3887"/>
              </a:lnSpc>
              <a:spcBef>
                <a:spcPct val="0"/>
              </a:spcBef>
            </a:pPr>
            <a:r>
              <a:rPr lang="en-US" sz="3632" spc="101" strike="noStrike" u="none">
                <a:solidFill>
                  <a:srgbClr val="2B485F"/>
                </a:solidFill>
                <a:latin typeface="Barlow Condensed"/>
                <a:ea typeface="Barlow Condensed"/>
                <a:cs typeface="Barlow Condensed"/>
                <a:sym typeface="Barlow Condensed"/>
              </a:rPr>
              <a:t>Nhóm 6</a:t>
            </a:r>
          </a:p>
        </p:txBody>
      </p:sp>
      <p:sp>
        <p:nvSpPr>
          <p:cNvPr name="Freeform 18" id="18"/>
          <p:cNvSpPr/>
          <p:nvPr/>
        </p:nvSpPr>
        <p:spPr>
          <a:xfrm flipH="false" flipV="false" rot="7751670">
            <a:off x="13501776" y="8854088"/>
            <a:ext cx="2898563" cy="2508574"/>
          </a:xfrm>
          <a:custGeom>
            <a:avLst/>
            <a:gdLst/>
            <a:ahLst/>
            <a:cxnLst/>
            <a:rect r="r" b="b" t="t" l="l"/>
            <a:pathLst>
              <a:path h="2508574" w="2898563">
                <a:moveTo>
                  <a:pt x="0" y="0"/>
                </a:moveTo>
                <a:lnTo>
                  <a:pt x="2898563" y="0"/>
                </a:lnTo>
                <a:lnTo>
                  <a:pt x="2898563" y="2508575"/>
                </a:lnTo>
                <a:lnTo>
                  <a:pt x="0" y="25085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3048329">
            <a:off x="15927527" y="7908126"/>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0" id="20"/>
          <p:cNvSpPr/>
          <p:nvPr/>
        </p:nvSpPr>
        <p:spPr>
          <a:xfrm flipH="false" flipV="false" rot="-7202607">
            <a:off x="16956283" y="-757573"/>
            <a:ext cx="2904567" cy="2513771"/>
          </a:xfrm>
          <a:custGeom>
            <a:avLst/>
            <a:gdLst/>
            <a:ahLst/>
            <a:cxnLst/>
            <a:rect r="r" b="b" t="t" l="l"/>
            <a:pathLst>
              <a:path h="2513771" w="2904567">
                <a:moveTo>
                  <a:pt x="0" y="0"/>
                </a:moveTo>
                <a:lnTo>
                  <a:pt x="2904566" y="0"/>
                </a:lnTo>
                <a:lnTo>
                  <a:pt x="2904566" y="2513770"/>
                </a:lnTo>
                <a:lnTo>
                  <a:pt x="0" y="251377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1" id="21"/>
          <p:cNvSpPr txBox="true"/>
          <p:nvPr/>
        </p:nvSpPr>
        <p:spPr>
          <a:xfrm rot="0">
            <a:off x="9637706" y="3260838"/>
            <a:ext cx="7946755" cy="3630560"/>
          </a:xfrm>
          <a:prstGeom prst="rect">
            <a:avLst/>
          </a:prstGeom>
        </p:spPr>
        <p:txBody>
          <a:bodyPr anchor="t" rtlCol="false" tIns="0" lIns="0" bIns="0" rIns="0">
            <a:spAutoFit/>
          </a:bodyPr>
          <a:lstStyle/>
          <a:p>
            <a:pPr algn="ctr">
              <a:lnSpc>
                <a:spcPts val="9563"/>
              </a:lnSpc>
            </a:pPr>
            <a:r>
              <a:rPr lang="en-US" b="true" sz="8104" spc="226">
                <a:solidFill>
                  <a:srgbClr val="2B485F"/>
                </a:solidFill>
                <a:latin typeface="Barlow Condensed Bold"/>
                <a:ea typeface="Barlow Condensed Bold"/>
                <a:cs typeface="Barlow Condensed Bold"/>
                <a:sym typeface="Barlow Condensed Bold"/>
              </a:rPr>
              <a:t>ỨNG DỤNG NHẮN TIN NỘI BỘ KẾT HỢP CHATBOT</a:t>
            </a:r>
          </a:p>
        </p:txBody>
      </p:sp>
      <p:sp>
        <p:nvSpPr>
          <p:cNvPr name="TextBox 22" id="22"/>
          <p:cNvSpPr txBox="true"/>
          <p:nvPr/>
        </p:nvSpPr>
        <p:spPr>
          <a:xfrm rot="0">
            <a:off x="11432759" y="2483417"/>
            <a:ext cx="4356650" cy="550100"/>
          </a:xfrm>
          <a:prstGeom prst="rect">
            <a:avLst/>
          </a:prstGeom>
        </p:spPr>
        <p:txBody>
          <a:bodyPr anchor="t" rtlCol="false" tIns="0" lIns="0" bIns="0" rIns="0">
            <a:spAutoFit/>
          </a:bodyPr>
          <a:lstStyle/>
          <a:p>
            <a:pPr algn="l" marL="0" indent="0" lvl="1">
              <a:lnSpc>
                <a:spcPts val="4168"/>
              </a:lnSpc>
              <a:spcBef>
                <a:spcPct val="0"/>
              </a:spcBef>
            </a:pPr>
            <a:r>
              <a:rPr lang="en-US" sz="3896" spc="109">
                <a:solidFill>
                  <a:srgbClr val="2B485F"/>
                </a:solidFill>
                <a:latin typeface="Barlow Condensed"/>
                <a:ea typeface="Barlow Condensed"/>
                <a:cs typeface="Barlow Condensed"/>
                <a:sym typeface="Barlow Condensed"/>
              </a:rPr>
              <a:t>GVHD: Trần Thế Hùng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7234" y="-81723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744457" y="-4655260"/>
            <a:ext cx="7514843" cy="7676053"/>
            <a:chOff x="0" y="0"/>
            <a:chExt cx="795730" cy="812800"/>
          </a:xfrm>
        </p:grpSpPr>
        <p:sp>
          <p:nvSpPr>
            <p:cNvPr name="Freeform 4" id="4"/>
            <p:cNvSpPr/>
            <p:nvPr/>
          </p:nvSpPr>
          <p:spPr>
            <a:xfrm flipH="false" flipV="false" rot="0">
              <a:off x="0" y="0"/>
              <a:ext cx="795730" cy="812800"/>
            </a:xfrm>
            <a:custGeom>
              <a:avLst/>
              <a:gdLst/>
              <a:ahLst/>
              <a:cxnLst/>
              <a:rect r="r" b="b" t="t" l="l"/>
              <a:pathLst>
                <a:path h="812800" w="795730">
                  <a:moveTo>
                    <a:pt x="129724" y="0"/>
                  </a:moveTo>
                  <a:lnTo>
                    <a:pt x="666005" y="0"/>
                  </a:lnTo>
                  <a:cubicBezTo>
                    <a:pt x="737650" y="0"/>
                    <a:pt x="795730" y="58080"/>
                    <a:pt x="795730" y="129724"/>
                  </a:cubicBezTo>
                  <a:lnTo>
                    <a:pt x="795730" y="683076"/>
                  </a:lnTo>
                  <a:cubicBezTo>
                    <a:pt x="795730" y="717481"/>
                    <a:pt x="782063" y="750477"/>
                    <a:pt x="757734" y="774805"/>
                  </a:cubicBezTo>
                  <a:cubicBezTo>
                    <a:pt x="733406" y="799133"/>
                    <a:pt x="700410" y="812800"/>
                    <a:pt x="666005" y="812800"/>
                  </a:cubicBezTo>
                  <a:lnTo>
                    <a:pt x="129724" y="812800"/>
                  </a:lnTo>
                  <a:cubicBezTo>
                    <a:pt x="95319" y="812800"/>
                    <a:pt x="62323" y="799133"/>
                    <a:pt x="37995" y="774805"/>
                  </a:cubicBezTo>
                  <a:cubicBezTo>
                    <a:pt x="13667" y="750477"/>
                    <a:pt x="0" y="717481"/>
                    <a:pt x="0" y="683076"/>
                  </a:cubicBezTo>
                  <a:lnTo>
                    <a:pt x="0" y="129724"/>
                  </a:lnTo>
                  <a:cubicBezTo>
                    <a:pt x="0" y="95319"/>
                    <a:pt x="13667" y="62323"/>
                    <a:pt x="37995" y="37995"/>
                  </a:cubicBezTo>
                  <a:cubicBezTo>
                    <a:pt x="62323" y="13667"/>
                    <a:pt x="95319" y="0"/>
                    <a:pt x="129724" y="0"/>
                  </a:cubicBezTo>
                  <a:close/>
                </a:path>
              </a:pathLst>
            </a:custGeom>
            <a:solidFill>
              <a:srgbClr val="072E9F"/>
            </a:solidFill>
          </p:spPr>
        </p:sp>
        <p:sp>
          <p:nvSpPr>
            <p:cNvPr name="TextBox 5" id="5"/>
            <p:cNvSpPr txBox="true"/>
            <p:nvPr/>
          </p:nvSpPr>
          <p:spPr>
            <a:xfrm>
              <a:off x="0" y="-66675"/>
              <a:ext cx="795730" cy="879475"/>
            </a:xfrm>
            <a:prstGeom prst="rect">
              <a:avLst/>
            </a:prstGeom>
          </p:spPr>
          <p:txBody>
            <a:bodyPr anchor="ctr" rtlCol="false" tIns="50800" lIns="50800" bIns="50800" rIns="50800"/>
            <a:lstStyle/>
            <a:p>
              <a:pPr algn="ctr">
                <a:lnSpc>
                  <a:spcPts val="4340"/>
                </a:lnSpc>
              </a:pPr>
            </a:p>
            <a:p>
              <a:pPr algn="ctr">
                <a:lnSpc>
                  <a:spcPts val="4340"/>
                </a:lnSpc>
              </a:pPr>
              <a:r>
                <a:rPr lang="en-US" b="true" sz="3100">
                  <a:solidFill>
                    <a:srgbClr val="D7F9FD"/>
                  </a:solidFill>
                  <a:latin typeface="Cabin Bold"/>
                  <a:ea typeface="Cabin Bold"/>
                  <a:cs typeface="Cabin Bold"/>
                  <a:sym typeface="Cabin Bold"/>
                </a:rPr>
                <a:t>🖥️ Main Interface</a:t>
              </a:r>
            </a:p>
          </p:txBody>
        </p:sp>
      </p:grpSp>
      <p:grpSp>
        <p:nvGrpSpPr>
          <p:cNvPr name="Group 6" id="6"/>
          <p:cNvGrpSpPr/>
          <p:nvPr/>
        </p:nvGrpSpPr>
        <p:grpSpPr>
          <a:xfrm rot="0">
            <a:off x="1383111" y="3230271"/>
            <a:ext cx="7440240" cy="1127377"/>
            <a:chOff x="0" y="0"/>
            <a:chExt cx="2285885" cy="346367"/>
          </a:xfrm>
        </p:grpSpPr>
        <p:sp>
          <p:nvSpPr>
            <p:cNvPr name="Freeform 7" id="7"/>
            <p:cNvSpPr/>
            <p:nvPr/>
          </p:nvSpPr>
          <p:spPr>
            <a:xfrm flipH="false" flipV="false" rot="0">
              <a:off x="0" y="0"/>
              <a:ext cx="2285885" cy="346367"/>
            </a:xfrm>
            <a:custGeom>
              <a:avLst/>
              <a:gdLst/>
              <a:ahLst/>
              <a:cxnLst/>
              <a:rect r="r" b="b" t="t" l="l"/>
              <a:pathLst>
                <a:path h="346367" w="2285885">
                  <a:moveTo>
                    <a:pt x="55149" y="0"/>
                  </a:moveTo>
                  <a:lnTo>
                    <a:pt x="2230736" y="0"/>
                  </a:lnTo>
                  <a:cubicBezTo>
                    <a:pt x="2245363" y="0"/>
                    <a:pt x="2259390" y="5810"/>
                    <a:pt x="2269732" y="16153"/>
                  </a:cubicBezTo>
                  <a:cubicBezTo>
                    <a:pt x="2280075" y="26495"/>
                    <a:pt x="2285885" y="40523"/>
                    <a:pt x="2285885" y="55149"/>
                  </a:cubicBezTo>
                  <a:lnTo>
                    <a:pt x="2285885" y="291218"/>
                  </a:lnTo>
                  <a:cubicBezTo>
                    <a:pt x="2285885" y="321676"/>
                    <a:pt x="2261194" y="346367"/>
                    <a:pt x="2230736" y="346367"/>
                  </a:cubicBezTo>
                  <a:lnTo>
                    <a:pt x="55149" y="346367"/>
                  </a:lnTo>
                  <a:cubicBezTo>
                    <a:pt x="40523" y="346367"/>
                    <a:pt x="26495" y="340557"/>
                    <a:pt x="16153" y="330214"/>
                  </a:cubicBezTo>
                  <a:cubicBezTo>
                    <a:pt x="5810" y="319872"/>
                    <a:pt x="0" y="305845"/>
                    <a:pt x="0" y="291218"/>
                  </a:cubicBezTo>
                  <a:lnTo>
                    <a:pt x="0" y="55149"/>
                  </a:lnTo>
                  <a:cubicBezTo>
                    <a:pt x="0" y="40523"/>
                    <a:pt x="5810" y="26495"/>
                    <a:pt x="16153" y="16153"/>
                  </a:cubicBezTo>
                  <a:cubicBezTo>
                    <a:pt x="26495" y="5810"/>
                    <a:pt x="40523" y="0"/>
                    <a:pt x="55149" y="0"/>
                  </a:cubicBezTo>
                  <a:close/>
                </a:path>
              </a:pathLst>
            </a:custGeom>
            <a:solidFill>
              <a:srgbClr val="FFFFFF"/>
            </a:solidFill>
            <a:ln w="28575" cap="rnd">
              <a:solidFill>
                <a:srgbClr val="000000"/>
              </a:solidFill>
              <a:prstDash val="solid"/>
              <a:round/>
            </a:ln>
          </p:spPr>
        </p:sp>
        <p:sp>
          <p:nvSpPr>
            <p:cNvPr name="TextBox 8" id="8"/>
            <p:cNvSpPr txBox="true"/>
            <p:nvPr/>
          </p:nvSpPr>
          <p:spPr>
            <a:xfrm>
              <a:off x="0" y="-38100"/>
              <a:ext cx="2285885" cy="384467"/>
            </a:xfrm>
            <a:prstGeom prst="rect">
              <a:avLst/>
            </a:prstGeom>
          </p:spPr>
          <p:txBody>
            <a:bodyPr anchor="ctr" rtlCol="false" tIns="50800" lIns="50800" bIns="50800" rIns="50800"/>
            <a:lstStyle/>
            <a:p>
              <a:pPr algn="ctr">
                <a:lnSpc>
                  <a:spcPts val="3079"/>
                </a:lnSpc>
              </a:pPr>
              <a:r>
                <a:rPr lang="en-US" sz="2199" b="true">
                  <a:solidFill>
                    <a:srgbClr val="000000"/>
                  </a:solidFill>
                  <a:latin typeface="Canva Sans Bold"/>
                  <a:ea typeface="Canva Sans Bold"/>
                  <a:cs typeface="Canva Sans Bold"/>
                  <a:sym typeface="Canva Sans Bold"/>
                </a:rPr>
                <a:t>Cho phép người dùng trò chuyện qua sever cục bộ .</a:t>
              </a:r>
            </a:p>
            <a:p>
              <a:pPr algn="ctr">
                <a:lnSpc>
                  <a:spcPts val="2659"/>
                </a:lnSpc>
                <a:spcBef>
                  <a:spcPct val="0"/>
                </a:spcBef>
              </a:pPr>
            </a:p>
          </p:txBody>
        </p:sp>
      </p:grpSp>
      <p:grpSp>
        <p:nvGrpSpPr>
          <p:cNvPr name="Group 9" id="9"/>
          <p:cNvGrpSpPr/>
          <p:nvPr/>
        </p:nvGrpSpPr>
        <p:grpSpPr>
          <a:xfrm rot="0">
            <a:off x="0" y="4713285"/>
            <a:ext cx="7440240" cy="1794901"/>
            <a:chOff x="0" y="0"/>
            <a:chExt cx="2285885" cy="551452"/>
          </a:xfrm>
        </p:grpSpPr>
        <p:sp>
          <p:nvSpPr>
            <p:cNvPr name="Freeform 10" id="10"/>
            <p:cNvSpPr/>
            <p:nvPr/>
          </p:nvSpPr>
          <p:spPr>
            <a:xfrm flipH="false" flipV="false" rot="0">
              <a:off x="0" y="0"/>
              <a:ext cx="2285885" cy="551452"/>
            </a:xfrm>
            <a:custGeom>
              <a:avLst/>
              <a:gdLst/>
              <a:ahLst/>
              <a:cxnLst/>
              <a:rect r="r" b="b" t="t" l="l"/>
              <a:pathLst>
                <a:path h="551452" w="2285885">
                  <a:moveTo>
                    <a:pt x="55149" y="0"/>
                  </a:moveTo>
                  <a:lnTo>
                    <a:pt x="2230736" y="0"/>
                  </a:lnTo>
                  <a:cubicBezTo>
                    <a:pt x="2245363" y="0"/>
                    <a:pt x="2259390" y="5810"/>
                    <a:pt x="2269732" y="16153"/>
                  </a:cubicBezTo>
                  <a:cubicBezTo>
                    <a:pt x="2280075" y="26495"/>
                    <a:pt x="2285885" y="40523"/>
                    <a:pt x="2285885" y="55149"/>
                  </a:cubicBezTo>
                  <a:lnTo>
                    <a:pt x="2285885" y="496303"/>
                  </a:lnTo>
                  <a:cubicBezTo>
                    <a:pt x="2285885" y="526761"/>
                    <a:pt x="2261194" y="551452"/>
                    <a:pt x="2230736" y="551452"/>
                  </a:cubicBezTo>
                  <a:lnTo>
                    <a:pt x="55149" y="551452"/>
                  </a:lnTo>
                  <a:cubicBezTo>
                    <a:pt x="40523" y="551452"/>
                    <a:pt x="26495" y="545642"/>
                    <a:pt x="16153" y="535300"/>
                  </a:cubicBezTo>
                  <a:cubicBezTo>
                    <a:pt x="5810" y="524957"/>
                    <a:pt x="0" y="510930"/>
                    <a:pt x="0" y="496303"/>
                  </a:cubicBezTo>
                  <a:lnTo>
                    <a:pt x="0" y="55149"/>
                  </a:lnTo>
                  <a:cubicBezTo>
                    <a:pt x="0" y="40523"/>
                    <a:pt x="5810" y="26495"/>
                    <a:pt x="16153" y="16153"/>
                  </a:cubicBezTo>
                  <a:cubicBezTo>
                    <a:pt x="26495" y="5810"/>
                    <a:pt x="40523" y="0"/>
                    <a:pt x="55149" y="0"/>
                  </a:cubicBezTo>
                  <a:close/>
                </a:path>
              </a:pathLst>
            </a:custGeom>
            <a:solidFill>
              <a:srgbClr val="000000">
                <a:alpha val="0"/>
              </a:srgbClr>
            </a:solidFill>
            <a:ln w="28575" cap="rnd">
              <a:solidFill>
                <a:srgbClr val="000000"/>
              </a:solidFill>
              <a:prstDash val="solid"/>
              <a:round/>
            </a:ln>
          </p:spPr>
        </p:sp>
        <p:sp>
          <p:nvSpPr>
            <p:cNvPr name="TextBox 11" id="11"/>
            <p:cNvSpPr txBox="true"/>
            <p:nvPr/>
          </p:nvSpPr>
          <p:spPr>
            <a:xfrm>
              <a:off x="0" y="-38100"/>
              <a:ext cx="2285885" cy="589552"/>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8259137" y="8442278"/>
            <a:ext cx="7440240" cy="1425532"/>
            <a:chOff x="0" y="0"/>
            <a:chExt cx="2285885" cy="437970"/>
          </a:xfrm>
        </p:grpSpPr>
        <p:sp>
          <p:nvSpPr>
            <p:cNvPr name="Freeform 13" id="13"/>
            <p:cNvSpPr/>
            <p:nvPr/>
          </p:nvSpPr>
          <p:spPr>
            <a:xfrm flipH="false" flipV="false" rot="0">
              <a:off x="0" y="0"/>
              <a:ext cx="2285885" cy="437970"/>
            </a:xfrm>
            <a:custGeom>
              <a:avLst/>
              <a:gdLst/>
              <a:ahLst/>
              <a:cxnLst/>
              <a:rect r="r" b="b" t="t" l="l"/>
              <a:pathLst>
                <a:path h="437970" w="2285885">
                  <a:moveTo>
                    <a:pt x="55149" y="0"/>
                  </a:moveTo>
                  <a:lnTo>
                    <a:pt x="2230736" y="0"/>
                  </a:lnTo>
                  <a:cubicBezTo>
                    <a:pt x="2245363" y="0"/>
                    <a:pt x="2259390" y="5810"/>
                    <a:pt x="2269732" y="16153"/>
                  </a:cubicBezTo>
                  <a:cubicBezTo>
                    <a:pt x="2280075" y="26495"/>
                    <a:pt x="2285885" y="40523"/>
                    <a:pt x="2285885" y="55149"/>
                  </a:cubicBezTo>
                  <a:lnTo>
                    <a:pt x="2285885" y="382821"/>
                  </a:lnTo>
                  <a:cubicBezTo>
                    <a:pt x="2285885" y="397447"/>
                    <a:pt x="2280075" y="411475"/>
                    <a:pt x="2269732" y="421817"/>
                  </a:cubicBezTo>
                  <a:cubicBezTo>
                    <a:pt x="2259390" y="432160"/>
                    <a:pt x="2245363" y="437970"/>
                    <a:pt x="2230736" y="437970"/>
                  </a:cubicBezTo>
                  <a:lnTo>
                    <a:pt x="55149" y="437970"/>
                  </a:lnTo>
                  <a:cubicBezTo>
                    <a:pt x="40523" y="437970"/>
                    <a:pt x="26495" y="432160"/>
                    <a:pt x="16153" y="421817"/>
                  </a:cubicBezTo>
                  <a:cubicBezTo>
                    <a:pt x="5810" y="411475"/>
                    <a:pt x="0" y="397447"/>
                    <a:pt x="0" y="382821"/>
                  </a:cubicBezTo>
                  <a:lnTo>
                    <a:pt x="0" y="55149"/>
                  </a:lnTo>
                  <a:cubicBezTo>
                    <a:pt x="0" y="40523"/>
                    <a:pt x="5810" y="26495"/>
                    <a:pt x="16153" y="16153"/>
                  </a:cubicBezTo>
                  <a:cubicBezTo>
                    <a:pt x="26495" y="5810"/>
                    <a:pt x="40523" y="0"/>
                    <a:pt x="55149" y="0"/>
                  </a:cubicBezTo>
                  <a:close/>
                </a:path>
              </a:pathLst>
            </a:custGeom>
            <a:solidFill>
              <a:srgbClr val="AFC9E8"/>
            </a:solidFill>
            <a:ln w="28575" cap="rnd">
              <a:solidFill>
                <a:srgbClr val="000000"/>
              </a:solidFill>
              <a:prstDash val="solid"/>
              <a:round/>
            </a:ln>
          </p:spPr>
        </p:sp>
        <p:sp>
          <p:nvSpPr>
            <p:cNvPr name="TextBox 14" id="14"/>
            <p:cNvSpPr txBox="true"/>
            <p:nvPr/>
          </p:nvSpPr>
          <p:spPr>
            <a:xfrm>
              <a:off x="0" y="-38100"/>
              <a:ext cx="2285885" cy="47607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79023" y="9545377"/>
            <a:ext cx="1692893" cy="682965"/>
            <a:chOff x="0" y="0"/>
            <a:chExt cx="1007361" cy="406400"/>
          </a:xfrm>
        </p:grpSpPr>
        <p:sp>
          <p:nvSpPr>
            <p:cNvPr name="Freeform 16" id="16"/>
            <p:cNvSpPr/>
            <p:nvPr/>
          </p:nvSpPr>
          <p:spPr>
            <a:xfrm flipH="false" flipV="false" rot="0">
              <a:off x="0" y="0"/>
              <a:ext cx="1007361" cy="406400"/>
            </a:xfrm>
            <a:custGeom>
              <a:avLst/>
              <a:gdLst/>
              <a:ahLst/>
              <a:cxnLst/>
              <a:rect r="r" b="b" t="t" l="l"/>
              <a:pathLst>
                <a:path h="406400" w="1007361">
                  <a:moveTo>
                    <a:pt x="804161" y="0"/>
                  </a:moveTo>
                  <a:cubicBezTo>
                    <a:pt x="916385" y="0"/>
                    <a:pt x="1007361" y="90976"/>
                    <a:pt x="1007361" y="203200"/>
                  </a:cubicBezTo>
                  <a:cubicBezTo>
                    <a:pt x="1007361" y="315424"/>
                    <a:pt x="916385" y="406400"/>
                    <a:pt x="80416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FFFFF"/>
              </a:solidFill>
              <a:prstDash val="solid"/>
              <a:miter/>
            </a:ln>
          </p:spPr>
        </p:sp>
        <p:sp>
          <p:nvSpPr>
            <p:cNvPr name="TextBox 17" id="17"/>
            <p:cNvSpPr txBox="true"/>
            <p:nvPr/>
          </p:nvSpPr>
          <p:spPr>
            <a:xfrm>
              <a:off x="0" y="95250"/>
              <a:ext cx="1007361" cy="311150"/>
            </a:xfrm>
            <a:prstGeom prst="rect">
              <a:avLst/>
            </a:prstGeom>
          </p:spPr>
          <p:txBody>
            <a:bodyPr anchor="ctr" rtlCol="false" tIns="50800" lIns="50800" bIns="50800" rIns="50800"/>
            <a:lstStyle/>
            <a:p>
              <a:pPr algn="ctr">
                <a:lnSpc>
                  <a:spcPts val="1625"/>
                </a:lnSpc>
              </a:pPr>
            </a:p>
          </p:txBody>
        </p:sp>
      </p:grpSp>
      <p:sp>
        <p:nvSpPr>
          <p:cNvPr name="AutoShape 18" id="18"/>
          <p:cNvSpPr/>
          <p:nvPr/>
        </p:nvSpPr>
        <p:spPr>
          <a:xfrm>
            <a:off x="1285978" y="9867809"/>
            <a:ext cx="529431" cy="0"/>
          </a:xfrm>
          <a:prstGeom prst="line">
            <a:avLst/>
          </a:prstGeom>
          <a:ln cap="flat" w="38100">
            <a:solidFill>
              <a:srgbClr val="FFFFFF"/>
            </a:solidFill>
            <a:prstDash val="solid"/>
            <a:headEnd type="none" len="sm" w="sm"/>
            <a:tailEnd type="arrow" len="sm" w="med"/>
          </a:ln>
        </p:spPr>
      </p:sp>
      <p:sp>
        <p:nvSpPr>
          <p:cNvPr name="TextBox 19" id="19"/>
          <p:cNvSpPr txBox="true"/>
          <p:nvPr/>
        </p:nvSpPr>
        <p:spPr>
          <a:xfrm rot="0">
            <a:off x="679023" y="4796305"/>
            <a:ext cx="6513069" cy="1913193"/>
          </a:xfrm>
          <a:prstGeom prst="rect">
            <a:avLst/>
          </a:prstGeom>
        </p:spPr>
        <p:txBody>
          <a:bodyPr anchor="t" rtlCol="false" tIns="0" lIns="0" bIns="0" rIns="0">
            <a:spAutoFit/>
          </a:bodyPr>
          <a:lstStyle/>
          <a:p>
            <a:pPr algn="l">
              <a:lnSpc>
                <a:spcPts val="2516"/>
              </a:lnSpc>
            </a:pPr>
            <a:r>
              <a:rPr lang="en-US" sz="2150" b="true">
                <a:solidFill>
                  <a:srgbClr val="000000"/>
                </a:solidFill>
                <a:latin typeface="Poppins Bold"/>
                <a:ea typeface="Poppins Bold"/>
                <a:cs typeface="Poppins Bold"/>
                <a:sym typeface="Poppins Bold"/>
              </a:rPr>
              <a:t>Hỗ trợ giao tiếp không giới hạn khoảng cách, phục vụ tốt cho:</a:t>
            </a:r>
          </a:p>
          <a:p>
            <a:pPr algn="l" marL="464297" indent="-232149" lvl="1">
              <a:lnSpc>
                <a:spcPts val="2516"/>
              </a:lnSpc>
              <a:buFont typeface="Arial"/>
              <a:buChar char="•"/>
            </a:pPr>
            <a:r>
              <a:rPr lang="en-US" b="true" sz="2150">
                <a:solidFill>
                  <a:srgbClr val="000000"/>
                </a:solidFill>
                <a:latin typeface="Poppins Bold"/>
                <a:ea typeface="Poppins Bold"/>
                <a:cs typeface="Poppins Bold"/>
                <a:sym typeface="Poppins Bold"/>
              </a:rPr>
              <a:t>Học tập nhóm</a:t>
            </a:r>
          </a:p>
          <a:p>
            <a:pPr algn="l" marL="464297" indent="-232149" lvl="1">
              <a:lnSpc>
                <a:spcPts val="2516"/>
              </a:lnSpc>
              <a:buFont typeface="Arial"/>
              <a:buChar char="•"/>
            </a:pPr>
            <a:r>
              <a:rPr lang="en-US" b="true" sz="2150">
                <a:solidFill>
                  <a:srgbClr val="000000"/>
                </a:solidFill>
                <a:latin typeface="Poppins Bold"/>
                <a:ea typeface="Poppins Bold"/>
                <a:cs typeface="Poppins Bold"/>
                <a:sym typeface="Poppins Bold"/>
              </a:rPr>
              <a:t>Làm việc từ xa</a:t>
            </a:r>
          </a:p>
          <a:p>
            <a:pPr algn="l" marL="464297" indent="-232149" lvl="1">
              <a:lnSpc>
                <a:spcPts val="2516"/>
              </a:lnSpc>
              <a:buFont typeface="Arial"/>
              <a:buChar char="•"/>
            </a:pPr>
            <a:r>
              <a:rPr lang="en-US" b="true" sz="2150">
                <a:solidFill>
                  <a:srgbClr val="000000"/>
                </a:solidFill>
                <a:latin typeface="Poppins Bold"/>
                <a:ea typeface="Poppins Bold"/>
                <a:cs typeface="Poppins Bold"/>
                <a:sym typeface="Poppins Bold"/>
              </a:rPr>
              <a:t>Kết nối cá nhân hiệu quả</a:t>
            </a:r>
          </a:p>
          <a:p>
            <a:pPr algn="l">
              <a:lnSpc>
                <a:spcPts val="2516"/>
              </a:lnSpc>
            </a:pPr>
          </a:p>
        </p:txBody>
      </p:sp>
      <p:sp>
        <p:nvSpPr>
          <p:cNvPr name="Freeform 20" id="20"/>
          <p:cNvSpPr/>
          <p:nvPr/>
        </p:nvSpPr>
        <p:spPr>
          <a:xfrm flipH="false" flipV="false" rot="1273599">
            <a:off x="4108311" y="7268417"/>
            <a:ext cx="3978072" cy="1699722"/>
          </a:xfrm>
          <a:custGeom>
            <a:avLst/>
            <a:gdLst/>
            <a:ahLst/>
            <a:cxnLst/>
            <a:rect r="r" b="b" t="t" l="l"/>
            <a:pathLst>
              <a:path h="1699722" w="3978072">
                <a:moveTo>
                  <a:pt x="0" y="0"/>
                </a:moveTo>
                <a:lnTo>
                  <a:pt x="3978072" y="0"/>
                </a:lnTo>
                <a:lnTo>
                  <a:pt x="3978072" y="1699722"/>
                </a:lnTo>
                <a:lnTo>
                  <a:pt x="0" y="16997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9144000" y="2313055"/>
            <a:ext cx="8779416" cy="5750518"/>
          </a:xfrm>
          <a:custGeom>
            <a:avLst/>
            <a:gdLst/>
            <a:ahLst/>
            <a:cxnLst/>
            <a:rect r="r" b="b" t="t" l="l"/>
            <a:pathLst>
              <a:path h="5750518" w="8779416">
                <a:moveTo>
                  <a:pt x="0" y="0"/>
                </a:moveTo>
                <a:lnTo>
                  <a:pt x="8779416" y="0"/>
                </a:lnTo>
                <a:lnTo>
                  <a:pt x="8779416" y="5750518"/>
                </a:lnTo>
                <a:lnTo>
                  <a:pt x="0" y="5750518"/>
                </a:lnTo>
                <a:lnTo>
                  <a:pt x="0" y="0"/>
                </a:lnTo>
                <a:close/>
              </a:path>
            </a:pathLst>
          </a:custGeom>
          <a:blipFill>
            <a:blip r:embed="rId6"/>
            <a:stretch>
              <a:fillRect l="0" t="0" r="0" b="0"/>
            </a:stretch>
          </a:blipFill>
        </p:spPr>
      </p:sp>
      <p:sp>
        <p:nvSpPr>
          <p:cNvPr name="TextBox 22" id="22"/>
          <p:cNvSpPr txBox="true"/>
          <p:nvPr/>
        </p:nvSpPr>
        <p:spPr>
          <a:xfrm rot="0">
            <a:off x="10437329" y="501164"/>
            <a:ext cx="6129100" cy="1019177"/>
          </a:xfrm>
          <a:prstGeom prst="rect">
            <a:avLst/>
          </a:prstGeom>
        </p:spPr>
        <p:txBody>
          <a:bodyPr anchor="t" rtlCol="false" tIns="0" lIns="0" bIns="0" rIns="0">
            <a:spAutoFit/>
          </a:bodyPr>
          <a:lstStyle/>
          <a:p>
            <a:pPr algn="ctr">
              <a:lnSpc>
                <a:spcPts val="8399"/>
              </a:lnSpc>
              <a:spcBef>
                <a:spcPct val="0"/>
              </a:spcBef>
            </a:pPr>
            <a:r>
              <a:rPr lang="en-US" sz="5999">
                <a:solidFill>
                  <a:srgbClr val="000000"/>
                </a:solidFill>
                <a:latin typeface="Asap"/>
                <a:ea typeface="Asap"/>
                <a:cs typeface="Asap"/>
                <a:sym typeface="Asap"/>
              </a:rPr>
              <a:t>🖥️ </a:t>
            </a:r>
            <a:r>
              <a:rPr lang="en-US" b="true" sz="5999">
                <a:solidFill>
                  <a:srgbClr val="AFC9E8"/>
                </a:solidFill>
                <a:latin typeface="Asap Bold"/>
                <a:ea typeface="Asap Bold"/>
                <a:cs typeface="Asap Bold"/>
                <a:sym typeface="Asap Bold"/>
              </a:rPr>
              <a:t>Main Interface</a:t>
            </a:r>
          </a:p>
        </p:txBody>
      </p:sp>
      <p:sp>
        <p:nvSpPr>
          <p:cNvPr name="TextBox 23" id="23"/>
          <p:cNvSpPr txBox="true"/>
          <p:nvPr/>
        </p:nvSpPr>
        <p:spPr>
          <a:xfrm rot="0">
            <a:off x="8959359" y="8660409"/>
            <a:ext cx="6513069" cy="970218"/>
          </a:xfrm>
          <a:prstGeom prst="rect">
            <a:avLst/>
          </a:prstGeom>
        </p:spPr>
        <p:txBody>
          <a:bodyPr anchor="t" rtlCol="false" tIns="0" lIns="0" bIns="0" rIns="0">
            <a:spAutoFit/>
          </a:bodyPr>
          <a:lstStyle/>
          <a:p>
            <a:pPr algn="l">
              <a:lnSpc>
                <a:spcPts val="2516"/>
              </a:lnSpc>
            </a:pPr>
            <a:r>
              <a:rPr lang="en-US" b="true" sz="2150">
                <a:solidFill>
                  <a:srgbClr val="072E9F"/>
                </a:solidFill>
                <a:latin typeface="Poppins Bold"/>
                <a:ea typeface="Poppins Bold"/>
                <a:cs typeface="Poppins Bold"/>
                <a:sym typeface="Poppins Bold"/>
              </a:rPr>
              <a:t>Tăng khả năng tương tác toàn cầu, tạo môi trường giao tiếp liên tục – linh hoạt – không biên giới.</a:t>
            </a:r>
          </a:p>
        </p:txBody>
      </p:sp>
      <p:sp>
        <p:nvSpPr>
          <p:cNvPr name="TextBox 24" id="24"/>
          <p:cNvSpPr txBox="true"/>
          <p:nvPr/>
        </p:nvSpPr>
        <p:spPr>
          <a:xfrm rot="0">
            <a:off x="-337878" y="482114"/>
            <a:ext cx="7507512" cy="1193981"/>
          </a:xfrm>
          <a:prstGeom prst="rect">
            <a:avLst/>
          </a:prstGeom>
        </p:spPr>
        <p:txBody>
          <a:bodyPr anchor="t" rtlCol="false" tIns="0" lIns="0" bIns="0" rIns="0">
            <a:spAutoFit/>
          </a:bodyPr>
          <a:lstStyle/>
          <a:p>
            <a:pPr algn="ctr">
              <a:lnSpc>
                <a:spcPts val="9790"/>
              </a:lnSpc>
              <a:spcBef>
                <a:spcPct val="0"/>
              </a:spcBef>
            </a:pPr>
            <a:r>
              <a:rPr lang="en-US" b="true" sz="6992">
                <a:solidFill>
                  <a:srgbClr val="072E9F"/>
                </a:solidFill>
                <a:latin typeface="Cabin Bold"/>
                <a:ea typeface="Cabin Bold"/>
                <a:cs typeface="Cabin Bold"/>
                <a:sym typeface="Cabin Bold"/>
              </a:rPr>
              <a:t>🌐 Global Chat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7234" y="-81723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744457" y="-4655260"/>
            <a:ext cx="7514843" cy="7676053"/>
            <a:chOff x="0" y="0"/>
            <a:chExt cx="795730" cy="812800"/>
          </a:xfrm>
        </p:grpSpPr>
        <p:sp>
          <p:nvSpPr>
            <p:cNvPr name="Freeform 4" id="4"/>
            <p:cNvSpPr/>
            <p:nvPr/>
          </p:nvSpPr>
          <p:spPr>
            <a:xfrm flipH="false" flipV="false" rot="0">
              <a:off x="0" y="0"/>
              <a:ext cx="795730" cy="812800"/>
            </a:xfrm>
            <a:custGeom>
              <a:avLst/>
              <a:gdLst/>
              <a:ahLst/>
              <a:cxnLst/>
              <a:rect r="r" b="b" t="t" l="l"/>
              <a:pathLst>
                <a:path h="812800" w="795730">
                  <a:moveTo>
                    <a:pt x="129724" y="0"/>
                  </a:moveTo>
                  <a:lnTo>
                    <a:pt x="666005" y="0"/>
                  </a:lnTo>
                  <a:cubicBezTo>
                    <a:pt x="737650" y="0"/>
                    <a:pt x="795730" y="58080"/>
                    <a:pt x="795730" y="129724"/>
                  </a:cubicBezTo>
                  <a:lnTo>
                    <a:pt x="795730" y="683076"/>
                  </a:lnTo>
                  <a:cubicBezTo>
                    <a:pt x="795730" y="717481"/>
                    <a:pt x="782063" y="750477"/>
                    <a:pt x="757734" y="774805"/>
                  </a:cubicBezTo>
                  <a:cubicBezTo>
                    <a:pt x="733406" y="799133"/>
                    <a:pt x="700410" y="812800"/>
                    <a:pt x="666005" y="812800"/>
                  </a:cubicBezTo>
                  <a:lnTo>
                    <a:pt x="129724" y="812800"/>
                  </a:lnTo>
                  <a:cubicBezTo>
                    <a:pt x="95319" y="812800"/>
                    <a:pt x="62323" y="799133"/>
                    <a:pt x="37995" y="774805"/>
                  </a:cubicBezTo>
                  <a:cubicBezTo>
                    <a:pt x="13667" y="750477"/>
                    <a:pt x="0" y="717481"/>
                    <a:pt x="0" y="683076"/>
                  </a:cubicBezTo>
                  <a:lnTo>
                    <a:pt x="0" y="129724"/>
                  </a:lnTo>
                  <a:cubicBezTo>
                    <a:pt x="0" y="95319"/>
                    <a:pt x="13667" y="62323"/>
                    <a:pt x="37995" y="37995"/>
                  </a:cubicBezTo>
                  <a:cubicBezTo>
                    <a:pt x="62323" y="13667"/>
                    <a:pt x="95319" y="0"/>
                    <a:pt x="129724" y="0"/>
                  </a:cubicBezTo>
                  <a:close/>
                </a:path>
              </a:pathLst>
            </a:custGeom>
            <a:solidFill>
              <a:srgbClr val="072E9F"/>
            </a:solidFill>
          </p:spPr>
        </p:sp>
        <p:sp>
          <p:nvSpPr>
            <p:cNvPr name="TextBox 5" id="5"/>
            <p:cNvSpPr txBox="true"/>
            <p:nvPr/>
          </p:nvSpPr>
          <p:spPr>
            <a:xfrm>
              <a:off x="0" y="-66675"/>
              <a:ext cx="795730" cy="879475"/>
            </a:xfrm>
            <a:prstGeom prst="rect">
              <a:avLst/>
            </a:prstGeom>
          </p:spPr>
          <p:txBody>
            <a:bodyPr anchor="ctr" rtlCol="false" tIns="50800" lIns="50800" bIns="50800" rIns="50800"/>
            <a:lstStyle/>
            <a:p>
              <a:pPr algn="ctr">
                <a:lnSpc>
                  <a:spcPts val="4340"/>
                </a:lnSpc>
              </a:pPr>
            </a:p>
            <a:p>
              <a:pPr algn="ctr">
                <a:lnSpc>
                  <a:spcPts val="4340"/>
                </a:lnSpc>
              </a:pPr>
              <a:r>
                <a:rPr lang="en-US" b="true" sz="3100">
                  <a:solidFill>
                    <a:srgbClr val="D7F9FD"/>
                  </a:solidFill>
                  <a:latin typeface="Cabin Bold"/>
                  <a:ea typeface="Cabin Bold"/>
                  <a:cs typeface="Cabin Bold"/>
                  <a:sym typeface="Cabin Bold"/>
                </a:rPr>
                <a:t>🖥️ Main Interface</a:t>
              </a:r>
            </a:p>
          </p:txBody>
        </p:sp>
      </p:grpSp>
      <p:grpSp>
        <p:nvGrpSpPr>
          <p:cNvPr name="Group 6" id="6"/>
          <p:cNvGrpSpPr/>
          <p:nvPr/>
        </p:nvGrpSpPr>
        <p:grpSpPr>
          <a:xfrm rot="0">
            <a:off x="679023" y="9545377"/>
            <a:ext cx="1692893" cy="682965"/>
            <a:chOff x="0" y="0"/>
            <a:chExt cx="1007361" cy="406400"/>
          </a:xfrm>
        </p:grpSpPr>
        <p:sp>
          <p:nvSpPr>
            <p:cNvPr name="Freeform 7" id="7"/>
            <p:cNvSpPr/>
            <p:nvPr/>
          </p:nvSpPr>
          <p:spPr>
            <a:xfrm flipH="false" flipV="false" rot="0">
              <a:off x="0" y="0"/>
              <a:ext cx="1007361" cy="406400"/>
            </a:xfrm>
            <a:custGeom>
              <a:avLst/>
              <a:gdLst/>
              <a:ahLst/>
              <a:cxnLst/>
              <a:rect r="r" b="b" t="t" l="l"/>
              <a:pathLst>
                <a:path h="406400" w="1007361">
                  <a:moveTo>
                    <a:pt x="804161" y="0"/>
                  </a:moveTo>
                  <a:cubicBezTo>
                    <a:pt x="916385" y="0"/>
                    <a:pt x="1007361" y="90976"/>
                    <a:pt x="1007361" y="203200"/>
                  </a:cubicBezTo>
                  <a:cubicBezTo>
                    <a:pt x="1007361" y="315424"/>
                    <a:pt x="916385" y="406400"/>
                    <a:pt x="80416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FFFFF"/>
              </a:solidFill>
              <a:prstDash val="solid"/>
              <a:miter/>
            </a:ln>
          </p:spPr>
        </p:sp>
        <p:sp>
          <p:nvSpPr>
            <p:cNvPr name="TextBox 8" id="8"/>
            <p:cNvSpPr txBox="true"/>
            <p:nvPr/>
          </p:nvSpPr>
          <p:spPr>
            <a:xfrm>
              <a:off x="0" y="95250"/>
              <a:ext cx="1007361" cy="311150"/>
            </a:xfrm>
            <a:prstGeom prst="rect">
              <a:avLst/>
            </a:prstGeom>
          </p:spPr>
          <p:txBody>
            <a:bodyPr anchor="ctr" rtlCol="false" tIns="50800" lIns="50800" bIns="50800" rIns="50800"/>
            <a:lstStyle/>
            <a:p>
              <a:pPr algn="ctr">
                <a:lnSpc>
                  <a:spcPts val="1625"/>
                </a:lnSpc>
              </a:pPr>
            </a:p>
          </p:txBody>
        </p:sp>
      </p:grpSp>
      <p:sp>
        <p:nvSpPr>
          <p:cNvPr name="AutoShape 9" id="9"/>
          <p:cNvSpPr/>
          <p:nvPr/>
        </p:nvSpPr>
        <p:spPr>
          <a:xfrm>
            <a:off x="1285978" y="9867809"/>
            <a:ext cx="529431" cy="0"/>
          </a:xfrm>
          <a:prstGeom prst="line">
            <a:avLst/>
          </a:prstGeom>
          <a:ln cap="flat" w="38100">
            <a:solidFill>
              <a:srgbClr val="FFFFFF"/>
            </a:solidFill>
            <a:prstDash val="solid"/>
            <a:headEnd type="none" len="sm" w="sm"/>
            <a:tailEnd type="arrow" len="sm" w="med"/>
          </a:ln>
        </p:spPr>
      </p:sp>
      <p:sp>
        <p:nvSpPr>
          <p:cNvPr name="Freeform 10" id="10"/>
          <p:cNvSpPr/>
          <p:nvPr/>
        </p:nvSpPr>
        <p:spPr>
          <a:xfrm flipH="false" flipV="false" rot="0">
            <a:off x="0" y="3884354"/>
            <a:ext cx="1452054" cy="1795520"/>
          </a:xfrm>
          <a:custGeom>
            <a:avLst/>
            <a:gdLst/>
            <a:ahLst/>
            <a:cxnLst/>
            <a:rect r="r" b="b" t="t" l="l"/>
            <a:pathLst>
              <a:path h="1795520" w="1452054">
                <a:moveTo>
                  <a:pt x="0" y="0"/>
                </a:moveTo>
                <a:lnTo>
                  <a:pt x="1452054" y="0"/>
                </a:lnTo>
                <a:lnTo>
                  <a:pt x="1452054" y="1795520"/>
                </a:lnTo>
                <a:lnTo>
                  <a:pt x="0" y="17955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2764791">
            <a:off x="1342711" y="3635671"/>
            <a:ext cx="1003838" cy="497365"/>
          </a:xfrm>
          <a:custGeom>
            <a:avLst/>
            <a:gdLst/>
            <a:ahLst/>
            <a:cxnLst/>
            <a:rect r="r" b="b" t="t" l="l"/>
            <a:pathLst>
              <a:path h="497365" w="1003838">
                <a:moveTo>
                  <a:pt x="0" y="0"/>
                </a:moveTo>
                <a:lnTo>
                  <a:pt x="1003837" y="0"/>
                </a:lnTo>
                <a:lnTo>
                  <a:pt x="1003837" y="497366"/>
                </a:lnTo>
                <a:lnTo>
                  <a:pt x="0" y="497366"/>
                </a:lnTo>
                <a:lnTo>
                  <a:pt x="0" y="0"/>
                </a:lnTo>
                <a:close/>
              </a:path>
            </a:pathLst>
          </a:custGeom>
          <a:blipFill>
            <a:blip r:embed="rId6">
              <a:extLst>
                <a:ext uri="{96DAC541-7B7A-43D3-8B79-37D633B846F1}">
                  <asvg:svgBlip xmlns:asvg="http://schemas.microsoft.com/office/drawing/2016/SVG/main" r:embed="rId7"/>
                </a:ext>
              </a:extLst>
            </a:blip>
            <a:stretch>
              <a:fillRect l="-290959" t="0" r="0" b="-3297"/>
            </a:stretch>
          </a:blipFill>
        </p:spPr>
      </p:sp>
      <p:sp>
        <p:nvSpPr>
          <p:cNvPr name="Freeform 12" id="12"/>
          <p:cNvSpPr/>
          <p:nvPr/>
        </p:nvSpPr>
        <p:spPr>
          <a:xfrm flipH="false" flipV="false" rot="1239774">
            <a:off x="1589355" y="5165936"/>
            <a:ext cx="1156238" cy="572874"/>
          </a:xfrm>
          <a:custGeom>
            <a:avLst/>
            <a:gdLst/>
            <a:ahLst/>
            <a:cxnLst/>
            <a:rect r="r" b="b" t="t" l="l"/>
            <a:pathLst>
              <a:path h="572874" w="1156238">
                <a:moveTo>
                  <a:pt x="0" y="0"/>
                </a:moveTo>
                <a:lnTo>
                  <a:pt x="1156238" y="0"/>
                </a:lnTo>
                <a:lnTo>
                  <a:pt x="1156238" y="572874"/>
                </a:lnTo>
                <a:lnTo>
                  <a:pt x="0" y="572874"/>
                </a:lnTo>
                <a:lnTo>
                  <a:pt x="0" y="0"/>
                </a:lnTo>
                <a:close/>
              </a:path>
            </a:pathLst>
          </a:custGeom>
          <a:blipFill>
            <a:blip r:embed="rId6">
              <a:extLst>
                <a:ext uri="{96DAC541-7B7A-43D3-8B79-37D633B846F1}">
                  <asvg:svgBlip xmlns:asvg="http://schemas.microsoft.com/office/drawing/2016/SVG/main" r:embed="rId7"/>
                </a:ext>
              </a:extLst>
            </a:blip>
            <a:stretch>
              <a:fillRect l="-290959" t="0" r="0" b="-3297"/>
            </a:stretch>
          </a:blipFill>
        </p:spPr>
      </p:sp>
      <p:grpSp>
        <p:nvGrpSpPr>
          <p:cNvPr name="Group 13" id="13"/>
          <p:cNvGrpSpPr/>
          <p:nvPr/>
        </p:nvGrpSpPr>
        <p:grpSpPr>
          <a:xfrm rot="0">
            <a:off x="-882788" y="7123532"/>
            <a:ext cx="7514843" cy="751484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445826" y="33348"/>
                  </a:lnTo>
                  <a:lnTo>
                    <a:pt x="491360" y="8881"/>
                  </a:lnTo>
                  <a:lnTo>
                    <a:pt x="522953" y="49652"/>
                  </a:lnTo>
                  <a:lnTo>
                    <a:pt x="572609" y="35135"/>
                  </a:lnTo>
                  <a:lnTo>
                    <a:pt x="594986" y="81548"/>
                  </a:lnTo>
                  <a:lnTo>
                    <a:pt x="646591" y="77616"/>
                  </a:lnTo>
                  <a:lnTo>
                    <a:pt x="658778" y="127641"/>
                  </a:lnTo>
                  <a:lnTo>
                    <a:pt x="710077" y="134465"/>
                  </a:lnTo>
                  <a:lnTo>
                    <a:pt x="711539" y="185918"/>
                  </a:lnTo>
                  <a:lnTo>
                    <a:pt x="760292" y="203200"/>
                  </a:lnTo>
                  <a:lnTo>
                    <a:pt x="750965" y="253830"/>
                  </a:lnTo>
                  <a:lnTo>
                    <a:pt x="795038" y="280816"/>
                  </a:lnTo>
                  <a:lnTo>
                    <a:pt x="775331" y="328411"/>
                  </a:lnTo>
                  <a:lnTo>
                    <a:pt x="812800" y="363920"/>
                  </a:lnTo>
                  <a:lnTo>
                    <a:pt x="783573" y="406400"/>
                  </a:lnTo>
                  <a:lnTo>
                    <a:pt x="812800" y="448880"/>
                  </a:lnTo>
                  <a:lnTo>
                    <a:pt x="775331" y="484389"/>
                  </a:lnTo>
                  <a:lnTo>
                    <a:pt x="795038" y="531984"/>
                  </a:lnTo>
                  <a:lnTo>
                    <a:pt x="750965" y="558970"/>
                  </a:lnTo>
                  <a:lnTo>
                    <a:pt x="760292" y="609600"/>
                  </a:lnTo>
                  <a:lnTo>
                    <a:pt x="711539" y="626882"/>
                  </a:lnTo>
                  <a:lnTo>
                    <a:pt x="710077" y="678335"/>
                  </a:lnTo>
                  <a:lnTo>
                    <a:pt x="658778" y="685159"/>
                  </a:lnTo>
                  <a:lnTo>
                    <a:pt x="646591" y="735184"/>
                  </a:lnTo>
                  <a:lnTo>
                    <a:pt x="594986" y="731252"/>
                  </a:lnTo>
                  <a:lnTo>
                    <a:pt x="572609" y="777665"/>
                  </a:lnTo>
                  <a:lnTo>
                    <a:pt x="522953" y="763148"/>
                  </a:lnTo>
                  <a:lnTo>
                    <a:pt x="491360" y="803919"/>
                  </a:lnTo>
                  <a:lnTo>
                    <a:pt x="445826" y="779452"/>
                  </a:lnTo>
                  <a:lnTo>
                    <a:pt x="406400" y="812800"/>
                  </a:lnTo>
                  <a:lnTo>
                    <a:pt x="366974" y="779452"/>
                  </a:lnTo>
                  <a:lnTo>
                    <a:pt x="321440" y="803919"/>
                  </a:lnTo>
                  <a:lnTo>
                    <a:pt x="289847" y="763148"/>
                  </a:lnTo>
                  <a:lnTo>
                    <a:pt x="240191" y="777665"/>
                  </a:lnTo>
                  <a:lnTo>
                    <a:pt x="217814" y="731252"/>
                  </a:lnTo>
                  <a:lnTo>
                    <a:pt x="166209" y="735184"/>
                  </a:lnTo>
                  <a:lnTo>
                    <a:pt x="154022" y="685159"/>
                  </a:lnTo>
                  <a:lnTo>
                    <a:pt x="102722" y="678335"/>
                  </a:lnTo>
                  <a:lnTo>
                    <a:pt x="101260" y="626882"/>
                  </a:lnTo>
                  <a:lnTo>
                    <a:pt x="52509" y="609600"/>
                  </a:lnTo>
                  <a:lnTo>
                    <a:pt x="61835" y="558970"/>
                  </a:lnTo>
                  <a:lnTo>
                    <a:pt x="17762" y="531984"/>
                  </a:lnTo>
                  <a:lnTo>
                    <a:pt x="37469" y="484389"/>
                  </a:lnTo>
                  <a:lnTo>
                    <a:pt x="0" y="448880"/>
                  </a:lnTo>
                  <a:lnTo>
                    <a:pt x="29227" y="406400"/>
                  </a:lnTo>
                  <a:lnTo>
                    <a:pt x="0" y="363920"/>
                  </a:lnTo>
                  <a:lnTo>
                    <a:pt x="37469" y="328411"/>
                  </a:lnTo>
                  <a:lnTo>
                    <a:pt x="17762" y="280816"/>
                  </a:lnTo>
                  <a:lnTo>
                    <a:pt x="61835" y="253830"/>
                  </a:lnTo>
                  <a:lnTo>
                    <a:pt x="52509" y="203200"/>
                  </a:lnTo>
                  <a:lnTo>
                    <a:pt x="101260" y="185918"/>
                  </a:lnTo>
                  <a:lnTo>
                    <a:pt x="102722" y="134465"/>
                  </a:lnTo>
                  <a:lnTo>
                    <a:pt x="154022" y="127641"/>
                  </a:lnTo>
                  <a:lnTo>
                    <a:pt x="166209" y="77616"/>
                  </a:lnTo>
                  <a:lnTo>
                    <a:pt x="217814" y="81548"/>
                  </a:lnTo>
                  <a:lnTo>
                    <a:pt x="240191" y="35135"/>
                  </a:lnTo>
                  <a:lnTo>
                    <a:pt x="289847" y="49652"/>
                  </a:lnTo>
                  <a:lnTo>
                    <a:pt x="321440" y="8881"/>
                  </a:lnTo>
                  <a:lnTo>
                    <a:pt x="366974" y="33348"/>
                  </a:lnTo>
                  <a:lnTo>
                    <a:pt x="406400" y="0"/>
                  </a:lnTo>
                  <a:close/>
                </a:path>
              </a:pathLst>
            </a:custGeom>
            <a:solidFill>
              <a:srgbClr val="072E9F"/>
            </a:solidFill>
          </p:spPr>
        </p:sp>
        <p:sp>
          <p:nvSpPr>
            <p:cNvPr name="TextBox 15" id="15"/>
            <p:cNvSpPr txBox="true"/>
            <p:nvPr/>
          </p:nvSpPr>
          <p:spPr>
            <a:xfrm>
              <a:off x="152400" y="85725"/>
              <a:ext cx="508000" cy="574675"/>
            </a:xfrm>
            <a:prstGeom prst="rect">
              <a:avLst/>
            </a:prstGeom>
          </p:spPr>
          <p:txBody>
            <a:bodyPr anchor="ctr" rtlCol="false" tIns="50800" lIns="50800" bIns="50800" rIns="50800"/>
            <a:lstStyle/>
            <a:p>
              <a:pPr algn="ctr">
                <a:lnSpc>
                  <a:spcPts val="4340"/>
                </a:lnSpc>
              </a:pPr>
            </a:p>
            <a:p>
              <a:pPr algn="ctr">
                <a:lnSpc>
                  <a:spcPts val="4340"/>
                </a:lnSpc>
              </a:pPr>
              <a:r>
                <a:rPr lang="en-US" b="true" sz="3100">
                  <a:solidFill>
                    <a:srgbClr val="D7F9FD"/>
                  </a:solidFill>
                  <a:latin typeface="Cabin Bold"/>
                  <a:ea typeface="Cabin Bold"/>
                  <a:cs typeface="Cabin Bold"/>
                  <a:sym typeface="Cabin Bold"/>
                </a:rPr>
                <a:t>🖥️ Main Interface</a:t>
              </a:r>
            </a:p>
          </p:txBody>
        </p:sp>
      </p:grpSp>
      <p:sp>
        <p:nvSpPr>
          <p:cNvPr name="Freeform 16" id="16"/>
          <p:cNvSpPr/>
          <p:nvPr/>
        </p:nvSpPr>
        <p:spPr>
          <a:xfrm flipH="false" flipV="false" rot="10328117">
            <a:off x="7542345" y="8358503"/>
            <a:ext cx="2404135" cy="1027221"/>
          </a:xfrm>
          <a:custGeom>
            <a:avLst/>
            <a:gdLst/>
            <a:ahLst/>
            <a:cxnLst/>
            <a:rect r="r" b="b" t="t" l="l"/>
            <a:pathLst>
              <a:path h="1027221" w="2404135">
                <a:moveTo>
                  <a:pt x="0" y="0"/>
                </a:moveTo>
                <a:lnTo>
                  <a:pt x="2404135" y="0"/>
                </a:lnTo>
                <a:lnTo>
                  <a:pt x="2404135" y="1027221"/>
                </a:lnTo>
                <a:lnTo>
                  <a:pt x="0" y="1027221"/>
                </a:lnTo>
                <a:lnTo>
                  <a:pt x="0" y="0"/>
                </a:lnTo>
                <a:close/>
              </a:path>
            </a:pathLst>
          </a:custGeom>
          <a:blipFill>
            <a:blip r:embed="rId8">
              <a:extLst>
                <a:ext uri="{96DAC541-7B7A-43D3-8B79-37D633B846F1}">
                  <asvg:svgBlip xmlns:asvg="http://schemas.microsoft.com/office/drawing/2016/SVG/main" r:embed="rId9"/>
                </a:ext>
              </a:extLst>
            </a:blip>
            <a:stretch>
              <a:fillRect l="-3185" t="-3185" r="0" b="0"/>
            </a:stretch>
          </a:blipFill>
        </p:spPr>
      </p:sp>
      <p:sp>
        <p:nvSpPr>
          <p:cNvPr name="Freeform 17" id="17"/>
          <p:cNvSpPr/>
          <p:nvPr/>
        </p:nvSpPr>
        <p:spPr>
          <a:xfrm flipH="false" flipV="false" rot="0">
            <a:off x="16832699" y="8308616"/>
            <a:ext cx="1554228" cy="1978384"/>
          </a:xfrm>
          <a:custGeom>
            <a:avLst/>
            <a:gdLst/>
            <a:ahLst/>
            <a:cxnLst/>
            <a:rect r="r" b="b" t="t" l="l"/>
            <a:pathLst>
              <a:path h="1978384" w="1554228">
                <a:moveTo>
                  <a:pt x="0" y="0"/>
                </a:moveTo>
                <a:lnTo>
                  <a:pt x="1554228" y="0"/>
                </a:lnTo>
                <a:lnTo>
                  <a:pt x="1554228" y="1978384"/>
                </a:lnTo>
                <a:lnTo>
                  <a:pt x="0" y="19783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9743617" y="2533000"/>
            <a:ext cx="8544383" cy="5617932"/>
          </a:xfrm>
          <a:custGeom>
            <a:avLst/>
            <a:gdLst/>
            <a:ahLst/>
            <a:cxnLst/>
            <a:rect r="r" b="b" t="t" l="l"/>
            <a:pathLst>
              <a:path h="5617932" w="8544383">
                <a:moveTo>
                  <a:pt x="0" y="0"/>
                </a:moveTo>
                <a:lnTo>
                  <a:pt x="8544383" y="0"/>
                </a:lnTo>
                <a:lnTo>
                  <a:pt x="8544383" y="5617931"/>
                </a:lnTo>
                <a:lnTo>
                  <a:pt x="0" y="5617931"/>
                </a:lnTo>
                <a:lnTo>
                  <a:pt x="0" y="0"/>
                </a:lnTo>
                <a:close/>
              </a:path>
            </a:pathLst>
          </a:custGeom>
          <a:blipFill>
            <a:blip r:embed="rId12"/>
            <a:stretch>
              <a:fillRect l="0" t="0" r="0" b="0"/>
            </a:stretch>
          </a:blipFill>
        </p:spPr>
      </p:sp>
      <p:sp>
        <p:nvSpPr>
          <p:cNvPr name="TextBox 19" id="19"/>
          <p:cNvSpPr txBox="true"/>
          <p:nvPr/>
        </p:nvSpPr>
        <p:spPr>
          <a:xfrm rot="0">
            <a:off x="10304833" y="914400"/>
            <a:ext cx="6129100" cy="1019177"/>
          </a:xfrm>
          <a:prstGeom prst="rect">
            <a:avLst/>
          </a:prstGeom>
        </p:spPr>
        <p:txBody>
          <a:bodyPr anchor="t" rtlCol="false" tIns="0" lIns="0" bIns="0" rIns="0">
            <a:spAutoFit/>
          </a:bodyPr>
          <a:lstStyle/>
          <a:p>
            <a:pPr algn="ctr">
              <a:lnSpc>
                <a:spcPts val="8399"/>
              </a:lnSpc>
              <a:spcBef>
                <a:spcPct val="0"/>
              </a:spcBef>
            </a:pPr>
            <a:r>
              <a:rPr lang="en-US" sz="5999">
                <a:solidFill>
                  <a:srgbClr val="000000"/>
                </a:solidFill>
                <a:latin typeface="Asap"/>
                <a:ea typeface="Asap"/>
                <a:cs typeface="Asap"/>
                <a:sym typeface="Asap"/>
              </a:rPr>
              <a:t>🖥️ </a:t>
            </a:r>
            <a:r>
              <a:rPr lang="en-US" b="true" sz="5999">
                <a:solidFill>
                  <a:srgbClr val="AFC9E8"/>
                </a:solidFill>
                <a:latin typeface="Asap Bold"/>
                <a:ea typeface="Asap Bold"/>
                <a:cs typeface="Asap Bold"/>
                <a:sym typeface="Asap Bold"/>
              </a:rPr>
              <a:t>Main Interface</a:t>
            </a:r>
          </a:p>
        </p:txBody>
      </p:sp>
      <p:sp>
        <p:nvSpPr>
          <p:cNvPr name="TextBox 20" id="20"/>
          <p:cNvSpPr txBox="true"/>
          <p:nvPr/>
        </p:nvSpPr>
        <p:spPr>
          <a:xfrm rot="0">
            <a:off x="154527" y="419418"/>
            <a:ext cx="8812231" cy="1094740"/>
          </a:xfrm>
          <a:prstGeom prst="rect">
            <a:avLst/>
          </a:prstGeom>
        </p:spPr>
        <p:txBody>
          <a:bodyPr anchor="t" rtlCol="false" tIns="0" lIns="0" bIns="0" rIns="0">
            <a:spAutoFit/>
          </a:bodyPr>
          <a:lstStyle/>
          <a:p>
            <a:pPr algn="ctr">
              <a:lnSpc>
                <a:spcPts val="8960"/>
              </a:lnSpc>
              <a:spcBef>
                <a:spcPct val="0"/>
              </a:spcBef>
            </a:pPr>
            <a:r>
              <a:rPr lang="en-US" b="true" sz="6400">
                <a:solidFill>
                  <a:srgbClr val="072E9F"/>
                </a:solidFill>
                <a:latin typeface="Cabin Bold"/>
                <a:ea typeface="Cabin Bold"/>
                <a:cs typeface="Cabin Bold"/>
                <a:sym typeface="Cabin Bold"/>
              </a:rPr>
              <a:t>🤖 ChatBot (AI Gemini)</a:t>
            </a:r>
          </a:p>
        </p:txBody>
      </p:sp>
      <p:sp>
        <p:nvSpPr>
          <p:cNvPr name="TextBox 21" id="21"/>
          <p:cNvSpPr txBox="true"/>
          <p:nvPr/>
        </p:nvSpPr>
        <p:spPr>
          <a:xfrm rot="0">
            <a:off x="2371916" y="2707432"/>
            <a:ext cx="7372541" cy="1073783"/>
          </a:xfrm>
          <a:prstGeom prst="rect">
            <a:avLst/>
          </a:prstGeom>
        </p:spPr>
        <p:txBody>
          <a:bodyPr anchor="t" rtlCol="false" tIns="0" lIns="0" bIns="0" rIns="0">
            <a:spAutoFit/>
          </a:bodyPr>
          <a:lstStyle/>
          <a:p>
            <a:pPr algn="ctr">
              <a:lnSpc>
                <a:spcPts val="4340"/>
              </a:lnSpc>
              <a:spcBef>
                <a:spcPct val="0"/>
              </a:spcBef>
            </a:pPr>
            <a:r>
              <a:rPr lang="en-US" b="true" sz="3100">
                <a:solidFill>
                  <a:srgbClr val="000000"/>
                </a:solidFill>
                <a:latin typeface="Cabin Bold"/>
                <a:ea typeface="Cabin Bold"/>
                <a:cs typeface="Cabin Bold"/>
                <a:sym typeface="Cabin Bold"/>
              </a:rPr>
              <a:t>Cho phép trò chuyện trực tiếp với chatbot Gemini qua giao diện thân thiện, trực quan.</a:t>
            </a:r>
          </a:p>
        </p:txBody>
      </p:sp>
      <p:sp>
        <p:nvSpPr>
          <p:cNvPr name="TextBox 22" id="22"/>
          <p:cNvSpPr txBox="true"/>
          <p:nvPr/>
        </p:nvSpPr>
        <p:spPr>
          <a:xfrm rot="0">
            <a:off x="2544206" y="5076825"/>
            <a:ext cx="7027962" cy="1616708"/>
          </a:xfrm>
          <a:prstGeom prst="rect">
            <a:avLst/>
          </a:prstGeom>
        </p:spPr>
        <p:txBody>
          <a:bodyPr anchor="t" rtlCol="false" tIns="0" lIns="0" bIns="0" rIns="0">
            <a:spAutoFit/>
          </a:bodyPr>
          <a:lstStyle/>
          <a:p>
            <a:pPr algn="ctr">
              <a:lnSpc>
                <a:spcPts val="4340"/>
              </a:lnSpc>
              <a:spcBef>
                <a:spcPct val="0"/>
              </a:spcBef>
            </a:pPr>
            <a:r>
              <a:rPr lang="en-US" b="true" sz="3100">
                <a:solidFill>
                  <a:srgbClr val="000000"/>
                </a:solidFill>
                <a:latin typeface="Cabin Bold"/>
                <a:ea typeface="Cabin Bold"/>
                <a:cs typeface="Cabin Bold"/>
                <a:sym typeface="Cabin Bold"/>
              </a:rPr>
              <a:t>Hỗ trợ WebView để:</a:t>
            </a:r>
          </a:p>
          <a:p>
            <a:pPr algn="ctr">
              <a:lnSpc>
                <a:spcPts val="4340"/>
              </a:lnSpc>
              <a:spcBef>
                <a:spcPct val="0"/>
              </a:spcBef>
            </a:pPr>
            <a:r>
              <a:rPr lang="en-US" b="true" sz="3100">
                <a:solidFill>
                  <a:srgbClr val="000000"/>
                </a:solidFill>
                <a:latin typeface="Cabin Bold"/>
                <a:ea typeface="Cabin Bold"/>
                <a:cs typeface="Cabin Bold"/>
                <a:sym typeface="Cabin Bold"/>
              </a:rPr>
              <a:t>In đậm, in nghiêng, tạo danh sách,...</a:t>
            </a:r>
          </a:p>
          <a:p>
            <a:pPr algn="ctr">
              <a:lnSpc>
                <a:spcPts val="4340"/>
              </a:lnSpc>
              <a:spcBef>
                <a:spcPct val="0"/>
              </a:spcBef>
            </a:pPr>
            <a:r>
              <a:rPr lang="en-US" b="true" sz="3100">
                <a:solidFill>
                  <a:srgbClr val="000000"/>
                </a:solidFill>
                <a:latin typeface="Cabin Bold"/>
                <a:ea typeface="Cabin Bold"/>
                <a:cs typeface="Cabin Bold"/>
                <a:sym typeface="Cabin Bold"/>
              </a:rPr>
              <a:t>Giúp định dạng nội dung rõ ràng – dễ đọc.</a:t>
            </a:r>
          </a:p>
        </p:txBody>
      </p:sp>
      <p:sp>
        <p:nvSpPr>
          <p:cNvPr name="TextBox 23" id="23"/>
          <p:cNvSpPr txBox="true"/>
          <p:nvPr/>
        </p:nvSpPr>
        <p:spPr>
          <a:xfrm rot="0">
            <a:off x="324501" y="8446236"/>
            <a:ext cx="5100267" cy="1616708"/>
          </a:xfrm>
          <a:prstGeom prst="rect">
            <a:avLst/>
          </a:prstGeom>
        </p:spPr>
        <p:txBody>
          <a:bodyPr anchor="t" rtlCol="false" tIns="0" lIns="0" bIns="0" rIns="0">
            <a:spAutoFit/>
          </a:bodyPr>
          <a:lstStyle/>
          <a:p>
            <a:pPr algn="ctr">
              <a:lnSpc>
                <a:spcPts val="4340"/>
              </a:lnSpc>
              <a:spcBef>
                <a:spcPct val="0"/>
              </a:spcBef>
            </a:pPr>
            <a:r>
              <a:rPr lang="en-US" b="true" sz="3100">
                <a:solidFill>
                  <a:srgbClr val="AFC9E8"/>
                </a:solidFill>
                <a:latin typeface="Cabin Bold"/>
                <a:ea typeface="Cabin Bold"/>
                <a:cs typeface="Cabin Bold"/>
                <a:sym typeface="Cabin Bold"/>
              </a:rPr>
              <a:t>Mang lại cảm giác trò chuyện gần gũi, sinh động và linh hoạt khi tương tác với AI.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96402" y="240492"/>
            <a:ext cx="7129404" cy="712940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6417" t="0" r="-6417" b="0"/>
              </a:stretch>
            </a:blipFill>
          </p:spPr>
        </p:sp>
      </p:grpSp>
      <p:grpSp>
        <p:nvGrpSpPr>
          <p:cNvPr name="Group 4" id="4"/>
          <p:cNvGrpSpPr/>
          <p:nvPr/>
        </p:nvGrpSpPr>
        <p:grpSpPr>
          <a:xfrm rot="0">
            <a:off x="8273065" y="3066597"/>
            <a:ext cx="11015853" cy="3086100"/>
            <a:chOff x="0" y="0"/>
            <a:chExt cx="2901295" cy="812800"/>
          </a:xfrm>
        </p:grpSpPr>
        <p:sp>
          <p:nvSpPr>
            <p:cNvPr name="Freeform 5" id="5"/>
            <p:cNvSpPr/>
            <p:nvPr/>
          </p:nvSpPr>
          <p:spPr>
            <a:xfrm flipH="false" flipV="false" rot="0">
              <a:off x="0" y="0"/>
              <a:ext cx="2901295" cy="812800"/>
            </a:xfrm>
            <a:custGeom>
              <a:avLst/>
              <a:gdLst/>
              <a:ahLst/>
              <a:cxnLst/>
              <a:rect r="r" b="b" t="t" l="l"/>
              <a:pathLst>
                <a:path h="812800" w="2901295">
                  <a:moveTo>
                    <a:pt x="0" y="0"/>
                  </a:moveTo>
                  <a:lnTo>
                    <a:pt x="2901295" y="0"/>
                  </a:lnTo>
                  <a:lnTo>
                    <a:pt x="2901295" y="812800"/>
                  </a:lnTo>
                  <a:lnTo>
                    <a:pt x="0" y="812800"/>
                  </a:lnTo>
                  <a:close/>
                </a:path>
              </a:pathLst>
            </a:custGeom>
            <a:solidFill>
              <a:srgbClr val="C5D9F3"/>
            </a:solidFill>
          </p:spPr>
        </p:sp>
        <p:sp>
          <p:nvSpPr>
            <p:cNvPr name="TextBox 6" id="6"/>
            <p:cNvSpPr txBox="true"/>
            <p:nvPr/>
          </p:nvSpPr>
          <p:spPr>
            <a:xfrm>
              <a:off x="0" y="-38100"/>
              <a:ext cx="2901295" cy="8509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8813077" y="3860750"/>
            <a:ext cx="8291783" cy="1160780"/>
          </a:xfrm>
          <a:prstGeom prst="rect">
            <a:avLst/>
          </a:prstGeom>
        </p:spPr>
        <p:txBody>
          <a:bodyPr anchor="t" rtlCol="false" tIns="0" lIns="0" bIns="0" rIns="0">
            <a:spAutoFit/>
          </a:bodyPr>
          <a:lstStyle/>
          <a:p>
            <a:pPr algn="ctr">
              <a:lnSpc>
                <a:spcPts val="9520"/>
              </a:lnSpc>
              <a:spcBef>
                <a:spcPct val="0"/>
              </a:spcBef>
            </a:pPr>
            <a:r>
              <a:rPr lang="en-US" b="true" sz="6800">
                <a:solidFill>
                  <a:srgbClr val="072E9F"/>
                </a:solidFill>
                <a:latin typeface="Cabin Bold"/>
                <a:ea typeface="Cabin Bold"/>
                <a:cs typeface="Cabin Bold"/>
                <a:sym typeface="Cabin Bold"/>
              </a:rPr>
              <a:t>⚙️ Setting (Cài đặt)</a:t>
            </a:r>
          </a:p>
        </p:txBody>
      </p:sp>
      <p:grpSp>
        <p:nvGrpSpPr>
          <p:cNvPr name="Group 8" id="8"/>
          <p:cNvGrpSpPr/>
          <p:nvPr/>
        </p:nvGrpSpPr>
        <p:grpSpPr>
          <a:xfrm rot="0">
            <a:off x="9744457" y="-4655260"/>
            <a:ext cx="7514843" cy="7676053"/>
            <a:chOff x="0" y="0"/>
            <a:chExt cx="795730" cy="812800"/>
          </a:xfrm>
        </p:grpSpPr>
        <p:sp>
          <p:nvSpPr>
            <p:cNvPr name="Freeform 9" id="9"/>
            <p:cNvSpPr/>
            <p:nvPr/>
          </p:nvSpPr>
          <p:spPr>
            <a:xfrm flipH="false" flipV="false" rot="0">
              <a:off x="0" y="0"/>
              <a:ext cx="795730" cy="812800"/>
            </a:xfrm>
            <a:custGeom>
              <a:avLst/>
              <a:gdLst/>
              <a:ahLst/>
              <a:cxnLst/>
              <a:rect r="r" b="b" t="t" l="l"/>
              <a:pathLst>
                <a:path h="812800" w="795730">
                  <a:moveTo>
                    <a:pt x="129724" y="0"/>
                  </a:moveTo>
                  <a:lnTo>
                    <a:pt x="666005" y="0"/>
                  </a:lnTo>
                  <a:cubicBezTo>
                    <a:pt x="737650" y="0"/>
                    <a:pt x="795730" y="58080"/>
                    <a:pt x="795730" y="129724"/>
                  </a:cubicBezTo>
                  <a:lnTo>
                    <a:pt x="795730" y="683076"/>
                  </a:lnTo>
                  <a:cubicBezTo>
                    <a:pt x="795730" y="717481"/>
                    <a:pt x="782063" y="750477"/>
                    <a:pt x="757734" y="774805"/>
                  </a:cubicBezTo>
                  <a:cubicBezTo>
                    <a:pt x="733406" y="799133"/>
                    <a:pt x="700410" y="812800"/>
                    <a:pt x="666005" y="812800"/>
                  </a:cubicBezTo>
                  <a:lnTo>
                    <a:pt x="129724" y="812800"/>
                  </a:lnTo>
                  <a:cubicBezTo>
                    <a:pt x="95319" y="812800"/>
                    <a:pt x="62323" y="799133"/>
                    <a:pt x="37995" y="774805"/>
                  </a:cubicBezTo>
                  <a:cubicBezTo>
                    <a:pt x="13667" y="750477"/>
                    <a:pt x="0" y="717481"/>
                    <a:pt x="0" y="683076"/>
                  </a:cubicBezTo>
                  <a:lnTo>
                    <a:pt x="0" y="129724"/>
                  </a:lnTo>
                  <a:cubicBezTo>
                    <a:pt x="0" y="95319"/>
                    <a:pt x="13667" y="62323"/>
                    <a:pt x="37995" y="37995"/>
                  </a:cubicBezTo>
                  <a:cubicBezTo>
                    <a:pt x="62323" y="13667"/>
                    <a:pt x="95319" y="0"/>
                    <a:pt x="129724" y="0"/>
                  </a:cubicBezTo>
                  <a:close/>
                </a:path>
              </a:pathLst>
            </a:custGeom>
            <a:solidFill>
              <a:srgbClr val="072E9F"/>
            </a:solidFill>
          </p:spPr>
        </p:sp>
        <p:sp>
          <p:nvSpPr>
            <p:cNvPr name="TextBox 10" id="10"/>
            <p:cNvSpPr txBox="true"/>
            <p:nvPr/>
          </p:nvSpPr>
          <p:spPr>
            <a:xfrm>
              <a:off x="0" y="-66675"/>
              <a:ext cx="795730" cy="879475"/>
            </a:xfrm>
            <a:prstGeom prst="rect">
              <a:avLst/>
            </a:prstGeom>
          </p:spPr>
          <p:txBody>
            <a:bodyPr anchor="ctr" rtlCol="false" tIns="50800" lIns="50800" bIns="50800" rIns="50800"/>
            <a:lstStyle/>
            <a:p>
              <a:pPr algn="ctr">
                <a:lnSpc>
                  <a:spcPts val="4340"/>
                </a:lnSpc>
              </a:pPr>
            </a:p>
            <a:p>
              <a:pPr algn="ctr">
                <a:lnSpc>
                  <a:spcPts val="4340"/>
                </a:lnSpc>
              </a:pPr>
              <a:r>
                <a:rPr lang="en-US" b="true" sz="3100">
                  <a:solidFill>
                    <a:srgbClr val="D7F9FD"/>
                  </a:solidFill>
                  <a:latin typeface="Cabin Bold"/>
                  <a:ea typeface="Cabin Bold"/>
                  <a:cs typeface="Cabin Bold"/>
                  <a:sym typeface="Cabin Bold"/>
                </a:rPr>
                <a:t>🖥️ Main Interface</a:t>
              </a:r>
            </a:p>
          </p:txBody>
        </p:sp>
      </p:grpSp>
      <p:sp>
        <p:nvSpPr>
          <p:cNvPr name="TextBox 11" id="11"/>
          <p:cNvSpPr txBox="true"/>
          <p:nvPr/>
        </p:nvSpPr>
        <p:spPr>
          <a:xfrm rot="0">
            <a:off x="10304833" y="914400"/>
            <a:ext cx="6129100" cy="1019177"/>
          </a:xfrm>
          <a:prstGeom prst="rect">
            <a:avLst/>
          </a:prstGeom>
        </p:spPr>
        <p:txBody>
          <a:bodyPr anchor="t" rtlCol="false" tIns="0" lIns="0" bIns="0" rIns="0">
            <a:spAutoFit/>
          </a:bodyPr>
          <a:lstStyle/>
          <a:p>
            <a:pPr algn="ctr">
              <a:lnSpc>
                <a:spcPts val="8399"/>
              </a:lnSpc>
              <a:spcBef>
                <a:spcPct val="0"/>
              </a:spcBef>
            </a:pPr>
            <a:r>
              <a:rPr lang="en-US" sz="5999">
                <a:solidFill>
                  <a:srgbClr val="000000"/>
                </a:solidFill>
                <a:latin typeface="Asap"/>
                <a:ea typeface="Asap"/>
                <a:cs typeface="Asap"/>
                <a:sym typeface="Asap"/>
              </a:rPr>
              <a:t>🖥️ </a:t>
            </a:r>
            <a:r>
              <a:rPr lang="en-US" b="true" sz="5999">
                <a:solidFill>
                  <a:srgbClr val="AFC9E8"/>
                </a:solidFill>
                <a:latin typeface="Asap Bold"/>
                <a:ea typeface="Asap Bold"/>
                <a:cs typeface="Asap Bold"/>
                <a:sym typeface="Asap Bold"/>
              </a:rPr>
              <a:t>Main Interface</a:t>
            </a:r>
          </a:p>
        </p:txBody>
      </p:sp>
      <p:grpSp>
        <p:nvGrpSpPr>
          <p:cNvPr name="Group 12" id="12"/>
          <p:cNvGrpSpPr/>
          <p:nvPr/>
        </p:nvGrpSpPr>
        <p:grpSpPr>
          <a:xfrm rot="0">
            <a:off x="11215777" y="6305721"/>
            <a:ext cx="5690405" cy="1300837"/>
            <a:chOff x="0" y="0"/>
            <a:chExt cx="1498707" cy="342607"/>
          </a:xfrm>
        </p:grpSpPr>
        <p:sp>
          <p:nvSpPr>
            <p:cNvPr name="Freeform 13" id="13"/>
            <p:cNvSpPr/>
            <p:nvPr/>
          </p:nvSpPr>
          <p:spPr>
            <a:xfrm flipH="false" flipV="false" rot="0">
              <a:off x="0" y="0"/>
              <a:ext cx="1498707" cy="342607"/>
            </a:xfrm>
            <a:custGeom>
              <a:avLst/>
              <a:gdLst/>
              <a:ahLst/>
              <a:cxnLst/>
              <a:rect r="r" b="b" t="t" l="l"/>
              <a:pathLst>
                <a:path h="342607" w="1498707">
                  <a:moveTo>
                    <a:pt x="69387" y="0"/>
                  </a:moveTo>
                  <a:lnTo>
                    <a:pt x="1429321" y="0"/>
                  </a:lnTo>
                  <a:cubicBezTo>
                    <a:pt x="1467642" y="0"/>
                    <a:pt x="1498707" y="31065"/>
                    <a:pt x="1498707" y="69387"/>
                  </a:cubicBezTo>
                  <a:lnTo>
                    <a:pt x="1498707" y="273221"/>
                  </a:lnTo>
                  <a:cubicBezTo>
                    <a:pt x="1498707" y="311542"/>
                    <a:pt x="1467642" y="342607"/>
                    <a:pt x="1429321" y="342607"/>
                  </a:cubicBezTo>
                  <a:lnTo>
                    <a:pt x="69387" y="342607"/>
                  </a:lnTo>
                  <a:cubicBezTo>
                    <a:pt x="31065" y="342607"/>
                    <a:pt x="0" y="311542"/>
                    <a:pt x="0" y="273221"/>
                  </a:cubicBezTo>
                  <a:lnTo>
                    <a:pt x="0" y="69387"/>
                  </a:lnTo>
                  <a:cubicBezTo>
                    <a:pt x="0" y="31065"/>
                    <a:pt x="31065" y="0"/>
                    <a:pt x="69387" y="0"/>
                  </a:cubicBezTo>
                  <a:close/>
                </a:path>
              </a:pathLst>
            </a:custGeom>
            <a:solidFill>
              <a:srgbClr val="3A577B"/>
            </a:solidFill>
          </p:spPr>
        </p:sp>
        <p:sp>
          <p:nvSpPr>
            <p:cNvPr name="TextBox 14" id="14"/>
            <p:cNvSpPr txBox="true"/>
            <p:nvPr/>
          </p:nvSpPr>
          <p:spPr>
            <a:xfrm>
              <a:off x="0" y="-47625"/>
              <a:ext cx="1498707" cy="390232"/>
            </a:xfrm>
            <a:prstGeom prst="rect">
              <a:avLst/>
            </a:prstGeom>
          </p:spPr>
          <p:txBody>
            <a:bodyPr anchor="ctr" rtlCol="false" tIns="50800" lIns="50800" bIns="50800" rIns="50800"/>
            <a:lstStyle/>
            <a:p>
              <a:pPr algn="ctr">
                <a:lnSpc>
                  <a:spcPts val="2800"/>
                </a:lnSpc>
              </a:pPr>
            </a:p>
          </p:txBody>
        </p:sp>
      </p:grpSp>
      <p:sp>
        <p:nvSpPr>
          <p:cNvPr name="Freeform 15" id="15"/>
          <p:cNvSpPr/>
          <p:nvPr/>
        </p:nvSpPr>
        <p:spPr>
          <a:xfrm flipH="false" flipV="false" rot="0">
            <a:off x="10170660" y="6623289"/>
            <a:ext cx="665701" cy="665701"/>
          </a:xfrm>
          <a:custGeom>
            <a:avLst/>
            <a:gdLst/>
            <a:ahLst/>
            <a:cxnLst/>
            <a:rect r="r" b="b" t="t" l="l"/>
            <a:pathLst>
              <a:path h="665701" w="665701">
                <a:moveTo>
                  <a:pt x="0" y="0"/>
                </a:moveTo>
                <a:lnTo>
                  <a:pt x="665701" y="0"/>
                </a:lnTo>
                <a:lnTo>
                  <a:pt x="665701" y="665701"/>
                </a:lnTo>
                <a:lnTo>
                  <a:pt x="0" y="6657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11630174" y="6394787"/>
            <a:ext cx="4861612" cy="1456519"/>
          </a:xfrm>
          <a:prstGeom prst="rect">
            <a:avLst/>
          </a:prstGeom>
        </p:spPr>
        <p:txBody>
          <a:bodyPr anchor="t" rtlCol="false" tIns="0" lIns="0" bIns="0" rIns="0">
            <a:spAutoFit/>
          </a:bodyPr>
          <a:lstStyle/>
          <a:p>
            <a:pPr algn="ctr">
              <a:lnSpc>
                <a:spcPts val="2896"/>
              </a:lnSpc>
            </a:pPr>
            <a:r>
              <a:rPr lang="en-US" sz="2069" b="true">
                <a:solidFill>
                  <a:srgbClr val="FFFFFF"/>
                </a:solidFill>
                <a:latin typeface="Aileron Ultra-Bold"/>
                <a:ea typeface="Aileron Ultra-Bold"/>
                <a:cs typeface="Aileron Ultra-Bold"/>
                <a:sym typeface="Aileron Ultra-Bold"/>
              </a:rPr>
              <a:t>Cho phép tùy chỉnh thông tin cá nhân như:</a:t>
            </a:r>
            <a:r>
              <a:rPr lang="en-US" sz="2069" b="true">
                <a:solidFill>
                  <a:srgbClr val="FFFFFF"/>
                </a:solidFill>
                <a:latin typeface="Aileron Ultra-Bold"/>
                <a:ea typeface="Aileron Ultra-Bold"/>
                <a:cs typeface="Aileron Ultra-Bold"/>
                <a:sym typeface="Aileron Ultra-Bold"/>
              </a:rPr>
              <a:t>Tên hiển thị, email, trạng thái hoạt động, ảnh đại diện.</a:t>
            </a:r>
          </a:p>
          <a:p>
            <a:pPr algn="ctr">
              <a:lnSpc>
                <a:spcPts val="2896"/>
              </a:lnSpc>
            </a:pPr>
          </a:p>
        </p:txBody>
      </p:sp>
      <p:grpSp>
        <p:nvGrpSpPr>
          <p:cNvPr name="Group 17" id="17"/>
          <p:cNvGrpSpPr/>
          <p:nvPr/>
        </p:nvGrpSpPr>
        <p:grpSpPr>
          <a:xfrm rot="0">
            <a:off x="11215777" y="7851306"/>
            <a:ext cx="5690405" cy="1030856"/>
            <a:chOff x="0" y="0"/>
            <a:chExt cx="1498707" cy="271501"/>
          </a:xfrm>
        </p:grpSpPr>
        <p:sp>
          <p:nvSpPr>
            <p:cNvPr name="Freeform 18" id="18"/>
            <p:cNvSpPr/>
            <p:nvPr/>
          </p:nvSpPr>
          <p:spPr>
            <a:xfrm flipH="false" flipV="false" rot="0">
              <a:off x="0" y="0"/>
              <a:ext cx="1498707" cy="271501"/>
            </a:xfrm>
            <a:custGeom>
              <a:avLst/>
              <a:gdLst/>
              <a:ahLst/>
              <a:cxnLst/>
              <a:rect r="r" b="b" t="t" l="l"/>
              <a:pathLst>
                <a:path h="271501" w="1498707">
                  <a:moveTo>
                    <a:pt x="69387" y="0"/>
                  </a:moveTo>
                  <a:lnTo>
                    <a:pt x="1429321" y="0"/>
                  </a:lnTo>
                  <a:cubicBezTo>
                    <a:pt x="1467642" y="0"/>
                    <a:pt x="1498707" y="31065"/>
                    <a:pt x="1498707" y="69387"/>
                  </a:cubicBezTo>
                  <a:lnTo>
                    <a:pt x="1498707" y="202114"/>
                  </a:lnTo>
                  <a:cubicBezTo>
                    <a:pt x="1498707" y="240436"/>
                    <a:pt x="1467642" y="271501"/>
                    <a:pt x="1429321" y="271501"/>
                  </a:cubicBezTo>
                  <a:lnTo>
                    <a:pt x="69387" y="271501"/>
                  </a:lnTo>
                  <a:cubicBezTo>
                    <a:pt x="31065" y="271501"/>
                    <a:pt x="0" y="240436"/>
                    <a:pt x="0" y="202114"/>
                  </a:cubicBezTo>
                  <a:lnTo>
                    <a:pt x="0" y="69387"/>
                  </a:lnTo>
                  <a:cubicBezTo>
                    <a:pt x="0" y="31065"/>
                    <a:pt x="31065" y="0"/>
                    <a:pt x="69387" y="0"/>
                  </a:cubicBezTo>
                  <a:close/>
                </a:path>
              </a:pathLst>
            </a:custGeom>
            <a:solidFill>
              <a:srgbClr val="3A577B"/>
            </a:solidFill>
          </p:spPr>
        </p:sp>
        <p:sp>
          <p:nvSpPr>
            <p:cNvPr name="TextBox 19" id="19"/>
            <p:cNvSpPr txBox="true"/>
            <p:nvPr/>
          </p:nvSpPr>
          <p:spPr>
            <a:xfrm>
              <a:off x="0" y="-47625"/>
              <a:ext cx="1498707" cy="319126"/>
            </a:xfrm>
            <a:prstGeom prst="rect">
              <a:avLst/>
            </a:prstGeom>
          </p:spPr>
          <p:txBody>
            <a:bodyPr anchor="ctr" rtlCol="false" tIns="50800" lIns="50800" bIns="50800" rIns="50800"/>
            <a:lstStyle/>
            <a:p>
              <a:pPr algn="ctr">
                <a:lnSpc>
                  <a:spcPts val="2800"/>
                </a:lnSpc>
              </a:pPr>
              <a:r>
                <a:rPr lang="en-US" b="true" sz="2000">
                  <a:solidFill>
                    <a:srgbClr val="FFFFFF"/>
                  </a:solidFill>
                  <a:latin typeface="Aileron Bold"/>
                  <a:ea typeface="Aileron Bold"/>
                  <a:cs typeface="Aileron Bold"/>
                  <a:sym typeface="Aileron Bold"/>
                </a:rPr>
                <a:t>Giao diện trực quan – dễ thao tác.</a:t>
              </a:r>
            </a:p>
          </p:txBody>
        </p:sp>
      </p:grpSp>
      <p:grpSp>
        <p:nvGrpSpPr>
          <p:cNvPr name="Group 20" id="20"/>
          <p:cNvGrpSpPr/>
          <p:nvPr/>
        </p:nvGrpSpPr>
        <p:grpSpPr>
          <a:xfrm rot="0">
            <a:off x="11215777" y="9129812"/>
            <a:ext cx="5690405" cy="1030856"/>
            <a:chOff x="0" y="0"/>
            <a:chExt cx="1498707" cy="271501"/>
          </a:xfrm>
        </p:grpSpPr>
        <p:sp>
          <p:nvSpPr>
            <p:cNvPr name="Freeform 21" id="21"/>
            <p:cNvSpPr/>
            <p:nvPr/>
          </p:nvSpPr>
          <p:spPr>
            <a:xfrm flipH="false" flipV="false" rot="0">
              <a:off x="0" y="0"/>
              <a:ext cx="1498707" cy="271501"/>
            </a:xfrm>
            <a:custGeom>
              <a:avLst/>
              <a:gdLst/>
              <a:ahLst/>
              <a:cxnLst/>
              <a:rect r="r" b="b" t="t" l="l"/>
              <a:pathLst>
                <a:path h="271501" w="1498707">
                  <a:moveTo>
                    <a:pt x="69387" y="0"/>
                  </a:moveTo>
                  <a:lnTo>
                    <a:pt x="1429321" y="0"/>
                  </a:lnTo>
                  <a:cubicBezTo>
                    <a:pt x="1467642" y="0"/>
                    <a:pt x="1498707" y="31065"/>
                    <a:pt x="1498707" y="69387"/>
                  </a:cubicBezTo>
                  <a:lnTo>
                    <a:pt x="1498707" y="202114"/>
                  </a:lnTo>
                  <a:cubicBezTo>
                    <a:pt x="1498707" y="240436"/>
                    <a:pt x="1467642" y="271501"/>
                    <a:pt x="1429321" y="271501"/>
                  </a:cubicBezTo>
                  <a:lnTo>
                    <a:pt x="69387" y="271501"/>
                  </a:lnTo>
                  <a:cubicBezTo>
                    <a:pt x="31065" y="271501"/>
                    <a:pt x="0" y="240436"/>
                    <a:pt x="0" y="202114"/>
                  </a:cubicBezTo>
                  <a:lnTo>
                    <a:pt x="0" y="69387"/>
                  </a:lnTo>
                  <a:cubicBezTo>
                    <a:pt x="0" y="31065"/>
                    <a:pt x="31065" y="0"/>
                    <a:pt x="69387" y="0"/>
                  </a:cubicBezTo>
                  <a:close/>
                </a:path>
              </a:pathLst>
            </a:custGeom>
            <a:solidFill>
              <a:srgbClr val="3A577B"/>
            </a:solidFill>
          </p:spPr>
        </p:sp>
        <p:sp>
          <p:nvSpPr>
            <p:cNvPr name="TextBox 22" id="22"/>
            <p:cNvSpPr txBox="true"/>
            <p:nvPr/>
          </p:nvSpPr>
          <p:spPr>
            <a:xfrm>
              <a:off x="0" y="-47625"/>
              <a:ext cx="1498707" cy="319126"/>
            </a:xfrm>
            <a:prstGeom prst="rect">
              <a:avLst/>
            </a:prstGeom>
          </p:spPr>
          <p:txBody>
            <a:bodyPr anchor="ctr" rtlCol="false" tIns="50800" lIns="50800" bIns="50800" rIns="50800"/>
            <a:lstStyle/>
            <a:p>
              <a:pPr algn="ctr">
                <a:lnSpc>
                  <a:spcPts val="2800"/>
                </a:lnSpc>
              </a:pPr>
              <a:r>
                <a:rPr lang="en-US" b="true" sz="2000">
                  <a:solidFill>
                    <a:srgbClr val="FFFFFF"/>
                  </a:solidFill>
                  <a:latin typeface="Aileron Bold"/>
                  <a:ea typeface="Aileron Bold"/>
                  <a:cs typeface="Aileron Bold"/>
                  <a:sym typeface="Aileron Bold"/>
                </a:rPr>
                <a:t>Hỗ trợ cập nhật nhanh và đăng xuất hệ thống</a:t>
              </a:r>
            </a:p>
          </p:txBody>
        </p:sp>
      </p:grpSp>
      <p:sp>
        <p:nvSpPr>
          <p:cNvPr name="Freeform 23" id="23"/>
          <p:cNvSpPr/>
          <p:nvPr/>
        </p:nvSpPr>
        <p:spPr>
          <a:xfrm flipH="false" flipV="false" rot="0">
            <a:off x="10170660" y="7967839"/>
            <a:ext cx="665701" cy="665701"/>
          </a:xfrm>
          <a:custGeom>
            <a:avLst/>
            <a:gdLst/>
            <a:ahLst/>
            <a:cxnLst/>
            <a:rect r="r" b="b" t="t" l="l"/>
            <a:pathLst>
              <a:path h="665701" w="665701">
                <a:moveTo>
                  <a:pt x="0" y="0"/>
                </a:moveTo>
                <a:lnTo>
                  <a:pt x="665701" y="0"/>
                </a:lnTo>
                <a:lnTo>
                  <a:pt x="665701" y="665701"/>
                </a:lnTo>
                <a:lnTo>
                  <a:pt x="0" y="6657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10170660" y="9312390"/>
            <a:ext cx="665701" cy="665701"/>
          </a:xfrm>
          <a:custGeom>
            <a:avLst/>
            <a:gdLst/>
            <a:ahLst/>
            <a:cxnLst/>
            <a:rect r="r" b="b" t="t" l="l"/>
            <a:pathLst>
              <a:path h="665701" w="665701">
                <a:moveTo>
                  <a:pt x="0" y="0"/>
                </a:moveTo>
                <a:lnTo>
                  <a:pt x="665701" y="0"/>
                </a:lnTo>
                <a:lnTo>
                  <a:pt x="665701" y="665700"/>
                </a:lnTo>
                <a:lnTo>
                  <a:pt x="0" y="665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5" id="25"/>
          <p:cNvSpPr txBox="true"/>
          <p:nvPr/>
        </p:nvSpPr>
        <p:spPr>
          <a:xfrm rot="0">
            <a:off x="741090" y="7985861"/>
            <a:ext cx="6635486" cy="1725928"/>
          </a:xfrm>
          <a:prstGeom prst="rect">
            <a:avLst/>
          </a:prstGeom>
        </p:spPr>
        <p:txBody>
          <a:bodyPr anchor="t" rtlCol="false" tIns="0" lIns="0" bIns="0" rIns="0">
            <a:spAutoFit/>
          </a:bodyPr>
          <a:lstStyle/>
          <a:p>
            <a:pPr algn="ctr">
              <a:lnSpc>
                <a:spcPts val="4620"/>
              </a:lnSpc>
              <a:spcBef>
                <a:spcPct val="0"/>
              </a:spcBef>
            </a:pPr>
            <a:r>
              <a:rPr lang="en-US" b="true" sz="3300">
                <a:solidFill>
                  <a:srgbClr val="072E9F"/>
                </a:solidFill>
                <a:latin typeface="Cabin Bold"/>
                <a:ea typeface="Cabin Bold"/>
                <a:cs typeface="Cabin Bold"/>
                <a:sym typeface="Cabin Bold"/>
              </a:rPr>
              <a:t>Giúp người dùng quản lý tài khoản và cá nhân hóa trải nghiệm trò chuyện theo phong cách riêng.</a:t>
            </a:r>
          </a:p>
        </p:txBody>
      </p:sp>
      <p:sp>
        <p:nvSpPr>
          <p:cNvPr name="Freeform 26" id="26"/>
          <p:cNvSpPr/>
          <p:nvPr/>
        </p:nvSpPr>
        <p:spPr>
          <a:xfrm flipH="false" flipV="false" rot="10329306">
            <a:off x="7681331" y="7967839"/>
            <a:ext cx="2404135" cy="1027221"/>
          </a:xfrm>
          <a:custGeom>
            <a:avLst/>
            <a:gdLst/>
            <a:ahLst/>
            <a:cxnLst/>
            <a:rect r="r" b="b" t="t" l="l"/>
            <a:pathLst>
              <a:path h="1027221" w="2404135">
                <a:moveTo>
                  <a:pt x="0" y="0"/>
                </a:moveTo>
                <a:lnTo>
                  <a:pt x="2404135" y="0"/>
                </a:lnTo>
                <a:lnTo>
                  <a:pt x="2404135" y="1027222"/>
                </a:lnTo>
                <a:lnTo>
                  <a:pt x="0" y="10272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42992" y="-8517227"/>
            <a:ext cx="11432615" cy="11411829"/>
          </a:xfrm>
          <a:custGeom>
            <a:avLst/>
            <a:gdLst/>
            <a:ahLst/>
            <a:cxnLst/>
            <a:rect r="r" b="b" t="t" l="l"/>
            <a:pathLst>
              <a:path h="11411829" w="11432615">
                <a:moveTo>
                  <a:pt x="0" y="0"/>
                </a:moveTo>
                <a:lnTo>
                  <a:pt x="11432616" y="0"/>
                </a:lnTo>
                <a:lnTo>
                  <a:pt x="11432616" y="11411829"/>
                </a:lnTo>
                <a:lnTo>
                  <a:pt x="0" y="11411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50820" y="5773766"/>
            <a:ext cx="9042909" cy="9026468"/>
          </a:xfrm>
          <a:custGeom>
            <a:avLst/>
            <a:gdLst/>
            <a:ahLst/>
            <a:cxnLst/>
            <a:rect r="r" b="b" t="t" l="l"/>
            <a:pathLst>
              <a:path h="9026468" w="9042909">
                <a:moveTo>
                  <a:pt x="0" y="0"/>
                </a:moveTo>
                <a:lnTo>
                  <a:pt x="9042909" y="0"/>
                </a:lnTo>
                <a:lnTo>
                  <a:pt x="9042909" y="9026468"/>
                </a:lnTo>
                <a:lnTo>
                  <a:pt x="0" y="9026468"/>
                </a:lnTo>
                <a:lnTo>
                  <a:pt x="0" y="0"/>
                </a:lnTo>
                <a:close/>
              </a:path>
            </a:pathLst>
          </a:custGeom>
          <a:blipFill>
            <a:blip r:embed="rId4">
              <a:alphaModFix amt="70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19709" y="1271611"/>
            <a:ext cx="6071970" cy="7819684"/>
            <a:chOff x="0" y="0"/>
            <a:chExt cx="8095960" cy="10426245"/>
          </a:xfrm>
        </p:grpSpPr>
        <p:pic>
          <p:nvPicPr>
            <p:cNvPr name="Picture 5" id="5"/>
            <p:cNvPicPr>
              <a:picLocks noChangeAspect="true"/>
            </p:cNvPicPr>
            <p:nvPr/>
          </p:nvPicPr>
          <p:blipFill>
            <a:blip r:embed="rId6"/>
            <a:srcRect l="19328" t="0" r="19328" b="0"/>
            <a:stretch>
              <a:fillRect/>
            </a:stretch>
          </p:blipFill>
          <p:spPr>
            <a:xfrm flipH="false" flipV="false">
              <a:off x="0" y="0"/>
              <a:ext cx="8095960" cy="10426245"/>
            </a:xfrm>
            <a:prstGeom prst="rect">
              <a:avLst/>
            </a:prstGeom>
          </p:spPr>
        </p:pic>
      </p:grpSp>
      <p:sp>
        <p:nvSpPr>
          <p:cNvPr name="TextBox 6" id="6"/>
          <p:cNvSpPr txBox="true"/>
          <p:nvPr/>
        </p:nvSpPr>
        <p:spPr>
          <a:xfrm rot="0">
            <a:off x="7941699" y="7401471"/>
            <a:ext cx="8840568" cy="363855"/>
          </a:xfrm>
          <a:prstGeom prst="rect">
            <a:avLst/>
          </a:prstGeom>
        </p:spPr>
        <p:txBody>
          <a:bodyPr anchor="t" rtlCol="false" tIns="0" lIns="0" bIns="0" rIns="0">
            <a:spAutoFit/>
          </a:bodyPr>
          <a:lstStyle/>
          <a:p>
            <a:pPr algn="l">
              <a:lnSpc>
                <a:spcPts val="3060"/>
              </a:lnSpc>
            </a:pPr>
          </a:p>
        </p:txBody>
      </p:sp>
      <p:grpSp>
        <p:nvGrpSpPr>
          <p:cNvPr name="Group 7" id="7"/>
          <p:cNvGrpSpPr/>
          <p:nvPr/>
        </p:nvGrpSpPr>
        <p:grpSpPr>
          <a:xfrm rot="0">
            <a:off x="8199187" y="4386097"/>
            <a:ext cx="9464222" cy="3838026"/>
            <a:chOff x="0" y="0"/>
            <a:chExt cx="1002145" cy="406400"/>
          </a:xfrm>
        </p:grpSpPr>
        <p:sp>
          <p:nvSpPr>
            <p:cNvPr name="Freeform 8" id="8"/>
            <p:cNvSpPr/>
            <p:nvPr/>
          </p:nvSpPr>
          <p:spPr>
            <a:xfrm flipH="false" flipV="false" rot="0">
              <a:off x="0" y="0"/>
              <a:ext cx="1002145" cy="406400"/>
            </a:xfrm>
            <a:custGeom>
              <a:avLst/>
              <a:gdLst/>
              <a:ahLst/>
              <a:cxnLst/>
              <a:rect r="r" b="b" t="t" l="l"/>
              <a:pathLst>
                <a:path h="406400" w="1002145">
                  <a:moveTo>
                    <a:pt x="103005" y="0"/>
                  </a:moveTo>
                  <a:lnTo>
                    <a:pt x="899141" y="0"/>
                  </a:lnTo>
                  <a:cubicBezTo>
                    <a:pt x="926459" y="0"/>
                    <a:pt x="952659" y="10852"/>
                    <a:pt x="971976" y="30169"/>
                  </a:cubicBezTo>
                  <a:cubicBezTo>
                    <a:pt x="991293" y="49486"/>
                    <a:pt x="1002145" y="75686"/>
                    <a:pt x="1002145" y="103005"/>
                  </a:cubicBezTo>
                  <a:lnTo>
                    <a:pt x="1002145" y="303395"/>
                  </a:lnTo>
                  <a:cubicBezTo>
                    <a:pt x="1002145" y="360283"/>
                    <a:pt x="956028" y="406400"/>
                    <a:pt x="899141" y="406400"/>
                  </a:cubicBezTo>
                  <a:lnTo>
                    <a:pt x="103005" y="406400"/>
                  </a:lnTo>
                  <a:cubicBezTo>
                    <a:pt x="46117" y="406400"/>
                    <a:pt x="0" y="360283"/>
                    <a:pt x="0" y="303395"/>
                  </a:cubicBezTo>
                  <a:lnTo>
                    <a:pt x="0" y="103005"/>
                  </a:lnTo>
                  <a:cubicBezTo>
                    <a:pt x="0" y="46117"/>
                    <a:pt x="46117" y="0"/>
                    <a:pt x="103005" y="0"/>
                  </a:cubicBezTo>
                  <a:close/>
                </a:path>
              </a:pathLst>
            </a:custGeom>
            <a:solidFill>
              <a:srgbClr val="072E9F"/>
            </a:solidFill>
          </p:spPr>
        </p:sp>
        <p:sp>
          <p:nvSpPr>
            <p:cNvPr name="TextBox 9" id="9"/>
            <p:cNvSpPr txBox="true"/>
            <p:nvPr/>
          </p:nvSpPr>
          <p:spPr>
            <a:xfrm>
              <a:off x="0" y="-133350"/>
              <a:ext cx="1002145" cy="539750"/>
            </a:xfrm>
            <a:prstGeom prst="rect">
              <a:avLst/>
            </a:prstGeom>
          </p:spPr>
          <p:txBody>
            <a:bodyPr anchor="ctr" rtlCol="false" tIns="50800" lIns="50800" bIns="50800" rIns="50800"/>
            <a:lstStyle/>
            <a:p>
              <a:pPr algn="ctr">
                <a:lnSpc>
                  <a:spcPts val="10079"/>
                </a:lnSpc>
              </a:pPr>
              <a:r>
                <a:rPr lang="en-US" sz="7199">
                  <a:solidFill>
                    <a:srgbClr val="D7F9FD"/>
                  </a:solidFill>
                  <a:latin typeface="Paytone One"/>
                  <a:ea typeface="Paytone One"/>
                  <a:cs typeface="Paytone One"/>
                  <a:sym typeface="Paytone One"/>
                </a:rPr>
                <a:t>PHẦN 3: DIAGRAM</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42992" y="-8517227"/>
            <a:ext cx="11432615" cy="11411829"/>
          </a:xfrm>
          <a:custGeom>
            <a:avLst/>
            <a:gdLst/>
            <a:ahLst/>
            <a:cxnLst/>
            <a:rect r="r" b="b" t="t" l="l"/>
            <a:pathLst>
              <a:path h="11411829" w="11432615">
                <a:moveTo>
                  <a:pt x="0" y="0"/>
                </a:moveTo>
                <a:lnTo>
                  <a:pt x="11432616" y="0"/>
                </a:lnTo>
                <a:lnTo>
                  <a:pt x="11432616" y="11411829"/>
                </a:lnTo>
                <a:lnTo>
                  <a:pt x="0" y="11411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50820" y="5773766"/>
            <a:ext cx="9042909" cy="9026468"/>
          </a:xfrm>
          <a:custGeom>
            <a:avLst/>
            <a:gdLst/>
            <a:ahLst/>
            <a:cxnLst/>
            <a:rect r="r" b="b" t="t" l="l"/>
            <a:pathLst>
              <a:path h="9026468" w="9042909">
                <a:moveTo>
                  <a:pt x="0" y="0"/>
                </a:moveTo>
                <a:lnTo>
                  <a:pt x="9042909" y="0"/>
                </a:lnTo>
                <a:lnTo>
                  <a:pt x="9042909" y="9026468"/>
                </a:lnTo>
                <a:lnTo>
                  <a:pt x="0" y="9026468"/>
                </a:lnTo>
                <a:lnTo>
                  <a:pt x="0" y="0"/>
                </a:lnTo>
                <a:close/>
              </a:path>
            </a:pathLst>
          </a:custGeom>
          <a:blipFill>
            <a:blip r:embed="rId4">
              <a:alphaModFix amt="7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941699" y="7401471"/>
            <a:ext cx="8840568" cy="363855"/>
          </a:xfrm>
          <a:prstGeom prst="rect">
            <a:avLst/>
          </a:prstGeom>
        </p:spPr>
        <p:txBody>
          <a:bodyPr anchor="t" rtlCol="false" tIns="0" lIns="0" bIns="0" rIns="0">
            <a:spAutoFit/>
          </a:bodyPr>
          <a:lstStyle/>
          <a:p>
            <a:pPr algn="l">
              <a:lnSpc>
                <a:spcPts val="3060"/>
              </a:lnSpc>
            </a:pPr>
          </a:p>
        </p:txBody>
      </p:sp>
      <p:grpSp>
        <p:nvGrpSpPr>
          <p:cNvPr name="Group 5" id="5"/>
          <p:cNvGrpSpPr/>
          <p:nvPr/>
        </p:nvGrpSpPr>
        <p:grpSpPr>
          <a:xfrm rot="0">
            <a:off x="3236698" y="0"/>
            <a:ext cx="7733764" cy="852465"/>
            <a:chOff x="0" y="0"/>
            <a:chExt cx="2212622" cy="243889"/>
          </a:xfrm>
        </p:grpSpPr>
        <p:sp>
          <p:nvSpPr>
            <p:cNvPr name="Freeform 6" id="6"/>
            <p:cNvSpPr/>
            <p:nvPr/>
          </p:nvSpPr>
          <p:spPr>
            <a:xfrm flipH="false" flipV="false" rot="0">
              <a:off x="0" y="0"/>
              <a:ext cx="2212622" cy="243889"/>
            </a:xfrm>
            <a:custGeom>
              <a:avLst/>
              <a:gdLst/>
              <a:ahLst/>
              <a:cxnLst/>
              <a:rect r="r" b="b" t="t" l="l"/>
              <a:pathLst>
                <a:path h="243889" w="2212622">
                  <a:moveTo>
                    <a:pt x="12013" y="0"/>
                  </a:moveTo>
                  <a:lnTo>
                    <a:pt x="2200610" y="0"/>
                  </a:lnTo>
                  <a:cubicBezTo>
                    <a:pt x="2207244" y="0"/>
                    <a:pt x="2212622" y="5378"/>
                    <a:pt x="2212622" y="12013"/>
                  </a:cubicBezTo>
                  <a:lnTo>
                    <a:pt x="2212622" y="231877"/>
                  </a:lnTo>
                  <a:cubicBezTo>
                    <a:pt x="2212622" y="235063"/>
                    <a:pt x="2211357" y="238118"/>
                    <a:pt x="2209104" y="240371"/>
                  </a:cubicBezTo>
                  <a:cubicBezTo>
                    <a:pt x="2206851" y="242624"/>
                    <a:pt x="2203796" y="243889"/>
                    <a:pt x="2200610" y="243889"/>
                  </a:cubicBezTo>
                  <a:lnTo>
                    <a:pt x="12013" y="243889"/>
                  </a:lnTo>
                  <a:cubicBezTo>
                    <a:pt x="8827" y="243889"/>
                    <a:pt x="5771" y="242624"/>
                    <a:pt x="3518" y="240371"/>
                  </a:cubicBezTo>
                  <a:cubicBezTo>
                    <a:pt x="1266" y="238118"/>
                    <a:pt x="0" y="235063"/>
                    <a:pt x="0" y="231877"/>
                  </a:cubicBezTo>
                  <a:lnTo>
                    <a:pt x="0" y="12013"/>
                  </a:lnTo>
                  <a:cubicBezTo>
                    <a:pt x="0" y="8827"/>
                    <a:pt x="1266" y="5771"/>
                    <a:pt x="3518" y="3518"/>
                  </a:cubicBezTo>
                  <a:cubicBezTo>
                    <a:pt x="5771" y="1266"/>
                    <a:pt x="8827" y="0"/>
                    <a:pt x="12013" y="0"/>
                  </a:cubicBezTo>
                  <a:close/>
                </a:path>
              </a:pathLst>
            </a:custGeom>
            <a:solidFill>
              <a:srgbClr val="E1EDFC"/>
            </a:solidFill>
            <a:ln w="19050" cap="sq">
              <a:solidFill>
                <a:srgbClr val="000000"/>
              </a:solidFill>
              <a:prstDash val="solid"/>
              <a:miter/>
            </a:ln>
          </p:spPr>
        </p:sp>
        <p:sp>
          <p:nvSpPr>
            <p:cNvPr name="TextBox 7" id="7"/>
            <p:cNvSpPr txBox="true"/>
            <p:nvPr/>
          </p:nvSpPr>
          <p:spPr>
            <a:xfrm>
              <a:off x="0" y="-57150"/>
              <a:ext cx="2212622" cy="301039"/>
            </a:xfrm>
            <a:prstGeom prst="rect">
              <a:avLst/>
            </a:prstGeom>
          </p:spPr>
          <p:txBody>
            <a:bodyPr anchor="ctr" rtlCol="false" tIns="30304" lIns="30304" bIns="30304" rIns="30304"/>
            <a:lstStyle/>
            <a:p>
              <a:pPr algn="ctr" marL="0" indent="0" lvl="0">
                <a:lnSpc>
                  <a:spcPts val="3340"/>
                </a:lnSpc>
                <a:spcBef>
                  <a:spcPct val="0"/>
                </a:spcBef>
              </a:pPr>
              <a:r>
                <a:rPr lang="en-US" b="true" sz="2386">
                  <a:solidFill>
                    <a:srgbClr val="000000"/>
                  </a:solidFill>
                  <a:latin typeface="Cy Grotesk Key Bold"/>
                  <a:ea typeface="Cy Grotesk Key Bold"/>
                  <a:cs typeface="Cy Grotesk Key Bold"/>
                  <a:sym typeface="Cy Grotesk Key Bold"/>
                </a:rPr>
                <a:t>App Chat</a:t>
              </a:r>
            </a:p>
          </p:txBody>
        </p:sp>
      </p:grpSp>
      <p:sp>
        <p:nvSpPr>
          <p:cNvPr name="AutoShape 8" id="8"/>
          <p:cNvSpPr/>
          <p:nvPr/>
        </p:nvSpPr>
        <p:spPr>
          <a:xfrm>
            <a:off x="6740120" y="5755113"/>
            <a:ext cx="2706136" cy="241968"/>
          </a:xfrm>
          <a:prstGeom prst="line">
            <a:avLst/>
          </a:prstGeom>
          <a:ln cap="flat" w="19050">
            <a:solidFill>
              <a:srgbClr val="000000"/>
            </a:solidFill>
            <a:prstDash val="solid"/>
            <a:headEnd type="none" len="sm" w="sm"/>
            <a:tailEnd type="none" len="sm" w="sm"/>
          </a:ln>
        </p:spPr>
      </p:sp>
      <p:sp>
        <p:nvSpPr>
          <p:cNvPr name="AutoShape 9" id="9"/>
          <p:cNvSpPr/>
          <p:nvPr/>
        </p:nvSpPr>
        <p:spPr>
          <a:xfrm flipV="true">
            <a:off x="5043489" y="5997081"/>
            <a:ext cx="4402767" cy="1946465"/>
          </a:xfrm>
          <a:prstGeom prst="line">
            <a:avLst/>
          </a:prstGeom>
          <a:ln cap="flat" w="19050">
            <a:solidFill>
              <a:srgbClr val="000000"/>
            </a:solidFill>
            <a:prstDash val="solid"/>
            <a:headEnd type="none" len="sm" w="sm"/>
            <a:tailEnd type="none" len="sm" w="sm"/>
          </a:ln>
        </p:spPr>
      </p:sp>
      <p:sp>
        <p:nvSpPr>
          <p:cNvPr name="AutoShape 10" id="10"/>
          <p:cNvSpPr/>
          <p:nvPr/>
        </p:nvSpPr>
        <p:spPr>
          <a:xfrm flipV="true">
            <a:off x="9305856" y="5997081"/>
            <a:ext cx="140400" cy="1769078"/>
          </a:xfrm>
          <a:prstGeom prst="line">
            <a:avLst/>
          </a:prstGeom>
          <a:ln cap="flat" w="19050">
            <a:solidFill>
              <a:srgbClr val="000000"/>
            </a:solidFill>
            <a:prstDash val="solid"/>
            <a:headEnd type="none" len="sm" w="sm"/>
            <a:tailEnd type="none" len="sm" w="sm"/>
          </a:ln>
        </p:spPr>
      </p:sp>
      <p:sp>
        <p:nvSpPr>
          <p:cNvPr name="AutoShape 11" id="11"/>
          <p:cNvSpPr/>
          <p:nvPr/>
        </p:nvSpPr>
        <p:spPr>
          <a:xfrm flipV="true">
            <a:off x="1028700" y="8801992"/>
            <a:ext cx="1613602" cy="456308"/>
          </a:xfrm>
          <a:prstGeom prst="line">
            <a:avLst/>
          </a:prstGeom>
          <a:ln cap="flat" w="19050">
            <a:solidFill>
              <a:srgbClr val="000000"/>
            </a:solidFill>
            <a:prstDash val="solid"/>
            <a:headEnd type="none" len="sm" w="sm"/>
            <a:tailEnd type="none" len="sm" w="sm"/>
          </a:ln>
        </p:spPr>
      </p:sp>
      <p:sp>
        <p:nvSpPr>
          <p:cNvPr name="AutoShape 12" id="12"/>
          <p:cNvSpPr/>
          <p:nvPr/>
        </p:nvSpPr>
        <p:spPr>
          <a:xfrm flipV="true">
            <a:off x="768018" y="2345229"/>
            <a:ext cx="2374083" cy="395727"/>
          </a:xfrm>
          <a:prstGeom prst="line">
            <a:avLst/>
          </a:prstGeom>
          <a:ln cap="flat" w="19050">
            <a:solidFill>
              <a:srgbClr val="000000"/>
            </a:solidFill>
            <a:prstDash val="solid"/>
            <a:headEnd type="none" len="sm" w="sm"/>
            <a:tailEnd type="none" len="sm" w="sm"/>
          </a:ln>
        </p:spPr>
      </p:sp>
      <p:sp>
        <p:nvSpPr>
          <p:cNvPr name="AutoShape 13" id="13"/>
          <p:cNvSpPr/>
          <p:nvPr/>
        </p:nvSpPr>
        <p:spPr>
          <a:xfrm>
            <a:off x="768018" y="2740956"/>
            <a:ext cx="3612557" cy="2284307"/>
          </a:xfrm>
          <a:prstGeom prst="line">
            <a:avLst/>
          </a:prstGeom>
          <a:ln cap="flat" w="19050">
            <a:solidFill>
              <a:srgbClr val="000000"/>
            </a:solidFill>
            <a:prstDash val="solid"/>
            <a:headEnd type="none" len="sm" w="sm"/>
            <a:tailEnd type="none" len="sm" w="sm"/>
          </a:ln>
        </p:spPr>
      </p:sp>
      <p:sp>
        <p:nvSpPr>
          <p:cNvPr name="AutoShape 14" id="14"/>
          <p:cNvSpPr/>
          <p:nvPr/>
        </p:nvSpPr>
        <p:spPr>
          <a:xfrm flipV="true">
            <a:off x="1028700" y="2904540"/>
            <a:ext cx="3094848" cy="6353760"/>
          </a:xfrm>
          <a:prstGeom prst="line">
            <a:avLst/>
          </a:prstGeom>
          <a:ln cap="flat" w="19050">
            <a:solidFill>
              <a:srgbClr val="000000"/>
            </a:solidFill>
            <a:prstDash val="solid"/>
            <a:headEnd type="none" len="sm" w="sm"/>
            <a:tailEnd type="none" len="sm" w="sm"/>
          </a:ln>
        </p:spPr>
      </p:sp>
      <p:grpSp>
        <p:nvGrpSpPr>
          <p:cNvPr name="Group 15" id="15"/>
          <p:cNvGrpSpPr/>
          <p:nvPr/>
        </p:nvGrpSpPr>
        <p:grpSpPr>
          <a:xfrm rot="0">
            <a:off x="6464881" y="3147147"/>
            <a:ext cx="2840975" cy="1633717"/>
            <a:chOff x="0" y="0"/>
            <a:chExt cx="812800" cy="467405"/>
          </a:xfrm>
        </p:grpSpPr>
        <p:sp>
          <p:nvSpPr>
            <p:cNvPr name="Freeform 16" id="16"/>
            <p:cNvSpPr/>
            <p:nvPr/>
          </p:nvSpPr>
          <p:spPr>
            <a:xfrm flipH="false" flipV="false" rot="0">
              <a:off x="0" y="0"/>
              <a:ext cx="812800" cy="467405"/>
            </a:xfrm>
            <a:custGeom>
              <a:avLst/>
              <a:gdLst/>
              <a:ahLst/>
              <a:cxnLst/>
              <a:rect r="r" b="b" t="t" l="l"/>
              <a:pathLst>
                <a:path h="467405" w="812800">
                  <a:moveTo>
                    <a:pt x="406400" y="0"/>
                  </a:moveTo>
                  <a:cubicBezTo>
                    <a:pt x="181951" y="0"/>
                    <a:pt x="0" y="104632"/>
                    <a:pt x="0" y="233702"/>
                  </a:cubicBezTo>
                  <a:cubicBezTo>
                    <a:pt x="0" y="362773"/>
                    <a:pt x="181951" y="467405"/>
                    <a:pt x="406400" y="467405"/>
                  </a:cubicBezTo>
                  <a:cubicBezTo>
                    <a:pt x="630849" y="467405"/>
                    <a:pt x="812800" y="362773"/>
                    <a:pt x="812800" y="233702"/>
                  </a:cubicBezTo>
                  <a:cubicBezTo>
                    <a:pt x="812800" y="104632"/>
                    <a:pt x="630849" y="0"/>
                    <a:pt x="406400" y="0"/>
                  </a:cubicBezTo>
                  <a:close/>
                </a:path>
              </a:pathLst>
            </a:custGeom>
            <a:solidFill>
              <a:srgbClr val="E1EDFC"/>
            </a:solidFill>
            <a:ln w="19050" cap="sq">
              <a:solidFill>
                <a:srgbClr val="000000"/>
              </a:solidFill>
              <a:prstDash val="solid"/>
              <a:miter/>
            </a:ln>
          </p:spPr>
        </p:sp>
        <p:sp>
          <p:nvSpPr>
            <p:cNvPr name="TextBox 17" id="17"/>
            <p:cNvSpPr txBox="true"/>
            <p:nvPr/>
          </p:nvSpPr>
          <p:spPr>
            <a:xfrm>
              <a:off x="76200" y="43819"/>
              <a:ext cx="660400" cy="379766"/>
            </a:xfrm>
            <a:prstGeom prst="rect">
              <a:avLst/>
            </a:prstGeom>
          </p:spPr>
          <p:txBody>
            <a:bodyPr anchor="ctr" rtlCol="false" tIns="30304" lIns="30304" bIns="30304" rIns="30304"/>
            <a:lstStyle/>
            <a:p>
              <a:pPr algn="ctr" marL="0" indent="0" lvl="0">
                <a:lnSpc>
                  <a:spcPts val="2433"/>
                </a:lnSpc>
              </a:pPr>
            </a:p>
          </p:txBody>
        </p:sp>
      </p:grpSp>
      <p:grpSp>
        <p:nvGrpSpPr>
          <p:cNvPr name="Group 18" id="18"/>
          <p:cNvGrpSpPr/>
          <p:nvPr/>
        </p:nvGrpSpPr>
        <p:grpSpPr>
          <a:xfrm rot="0">
            <a:off x="3915813" y="4812732"/>
            <a:ext cx="2840975" cy="1633717"/>
            <a:chOff x="0" y="0"/>
            <a:chExt cx="812800" cy="467405"/>
          </a:xfrm>
        </p:grpSpPr>
        <p:sp>
          <p:nvSpPr>
            <p:cNvPr name="Freeform 19" id="19"/>
            <p:cNvSpPr/>
            <p:nvPr/>
          </p:nvSpPr>
          <p:spPr>
            <a:xfrm flipH="false" flipV="false" rot="0">
              <a:off x="0" y="0"/>
              <a:ext cx="812800" cy="467405"/>
            </a:xfrm>
            <a:custGeom>
              <a:avLst/>
              <a:gdLst/>
              <a:ahLst/>
              <a:cxnLst/>
              <a:rect r="r" b="b" t="t" l="l"/>
              <a:pathLst>
                <a:path h="467405" w="812800">
                  <a:moveTo>
                    <a:pt x="406400" y="0"/>
                  </a:moveTo>
                  <a:cubicBezTo>
                    <a:pt x="181951" y="0"/>
                    <a:pt x="0" y="104632"/>
                    <a:pt x="0" y="233702"/>
                  </a:cubicBezTo>
                  <a:cubicBezTo>
                    <a:pt x="0" y="362773"/>
                    <a:pt x="181951" y="467405"/>
                    <a:pt x="406400" y="467405"/>
                  </a:cubicBezTo>
                  <a:cubicBezTo>
                    <a:pt x="630849" y="467405"/>
                    <a:pt x="812800" y="362773"/>
                    <a:pt x="812800" y="233702"/>
                  </a:cubicBezTo>
                  <a:cubicBezTo>
                    <a:pt x="812800" y="104632"/>
                    <a:pt x="630849" y="0"/>
                    <a:pt x="406400" y="0"/>
                  </a:cubicBezTo>
                  <a:close/>
                </a:path>
              </a:pathLst>
            </a:custGeom>
            <a:solidFill>
              <a:srgbClr val="E1EDFC"/>
            </a:solidFill>
            <a:ln w="19050" cap="sq">
              <a:solidFill>
                <a:srgbClr val="000000"/>
              </a:solidFill>
              <a:prstDash val="solid"/>
              <a:miter/>
            </a:ln>
          </p:spPr>
        </p:sp>
        <p:sp>
          <p:nvSpPr>
            <p:cNvPr name="TextBox 20" id="20"/>
            <p:cNvSpPr txBox="true"/>
            <p:nvPr/>
          </p:nvSpPr>
          <p:spPr>
            <a:xfrm>
              <a:off x="76200" y="43819"/>
              <a:ext cx="660400" cy="379766"/>
            </a:xfrm>
            <a:prstGeom prst="rect">
              <a:avLst/>
            </a:prstGeom>
          </p:spPr>
          <p:txBody>
            <a:bodyPr anchor="ctr" rtlCol="false" tIns="30304" lIns="30304" bIns="30304" rIns="30304"/>
            <a:lstStyle/>
            <a:p>
              <a:pPr algn="ctr" marL="0" indent="0" lvl="0">
                <a:lnSpc>
                  <a:spcPts val="2433"/>
                </a:lnSpc>
              </a:pPr>
            </a:p>
          </p:txBody>
        </p:sp>
      </p:grpSp>
      <p:grpSp>
        <p:nvGrpSpPr>
          <p:cNvPr name="Group 21" id="21"/>
          <p:cNvGrpSpPr/>
          <p:nvPr/>
        </p:nvGrpSpPr>
        <p:grpSpPr>
          <a:xfrm rot="0">
            <a:off x="3086295" y="1300897"/>
            <a:ext cx="2840975" cy="1633717"/>
            <a:chOff x="0" y="0"/>
            <a:chExt cx="812800" cy="467405"/>
          </a:xfrm>
        </p:grpSpPr>
        <p:sp>
          <p:nvSpPr>
            <p:cNvPr name="Freeform 22" id="22"/>
            <p:cNvSpPr/>
            <p:nvPr/>
          </p:nvSpPr>
          <p:spPr>
            <a:xfrm flipH="false" flipV="false" rot="0">
              <a:off x="0" y="0"/>
              <a:ext cx="812800" cy="467405"/>
            </a:xfrm>
            <a:custGeom>
              <a:avLst/>
              <a:gdLst/>
              <a:ahLst/>
              <a:cxnLst/>
              <a:rect r="r" b="b" t="t" l="l"/>
              <a:pathLst>
                <a:path h="467405" w="812800">
                  <a:moveTo>
                    <a:pt x="406400" y="0"/>
                  </a:moveTo>
                  <a:cubicBezTo>
                    <a:pt x="181951" y="0"/>
                    <a:pt x="0" y="104632"/>
                    <a:pt x="0" y="233702"/>
                  </a:cubicBezTo>
                  <a:cubicBezTo>
                    <a:pt x="0" y="362773"/>
                    <a:pt x="181951" y="467405"/>
                    <a:pt x="406400" y="467405"/>
                  </a:cubicBezTo>
                  <a:cubicBezTo>
                    <a:pt x="630849" y="467405"/>
                    <a:pt x="812800" y="362773"/>
                    <a:pt x="812800" y="233702"/>
                  </a:cubicBezTo>
                  <a:cubicBezTo>
                    <a:pt x="812800" y="104632"/>
                    <a:pt x="630849" y="0"/>
                    <a:pt x="406400" y="0"/>
                  </a:cubicBezTo>
                  <a:close/>
                </a:path>
              </a:pathLst>
            </a:custGeom>
            <a:solidFill>
              <a:srgbClr val="E1EDFC"/>
            </a:solidFill>
            <a:ln w="19050" cap="sq">
              <a:solidFill>
                <a:srgbClr val="000000"/>
              </a:solidFill>
              <a:prstDash val="solid"/>
              <a:miter/>
            </a:ln>
          </p:spPr>
        </p:sp>
        <p:sp>
          <p:nvSpPr>
            <p:cNvPr name="TextBox 23" id="23"/>
            <p:cNvSpPr txBox="true"/>
            <p:nvPr/>
          </p:nvSpPr>
          <p:spPr>
            <a:xfrm>
              <a:off x="76200" y="43819"/>
              <a:ext cx="660400" cy="379766"/>
            </a:xfrm>
            <a:prstGeom prst="rect">
              <a:avLst/>
            </a:prstGeom>
          </p:spPr>
          <p:txBody>
            <a:bodyPr anchor="ctr" rtlCol="false" tIns="30304" lIns="30304" bIns="30304" rIns="30304"/>
            <a:lstStyle/>
            <a:p>
              <a:pPr algn="ctr" marL="0" indent="0" lvl="0">
                <a:lnSpc>
                  <a:spcPts val="2433"/>
                </a:lnSpc>
              </a:pPr>
            </a:p>
          </p:txBody>
        </p:sp>
      </p:grpSp>
      <p:grpSp>
        <p:nvGrpSpPr>
          <p:cNvPr name="Group 24" id="24"/>
          <p:cNvGrpSpPr/>
          <p:nvPr/>
        </p:nvGrpSpPr>
        <p:grpSpPr>
          <a:xfrm rot="0">
            <a:off x="7820606" y="7765326"/>
            <a:ext cx="2840975" cy="1633717"/>
            <a:chOff x="0" y="0"/>
            <a:chExt cx="812800" cy="467405"/>
          </a:xfrm>
        </p:grpSpPr>
        <p:sp>
          <p:nvSpPr>
            <p:cNvPr name="Freeform 25" id="25"/>
            <p:cNvSpPr/>
            <p:nvPr/>
          </p:nvSpPr>
          <p:spPr>
            <a:xfrm flipH="false" flipV="false" rot="0">
              <a:off x="0" y="0"/>
              <a:ext cx="812800" cy="467405"/>
            </a:xfrm>
            <a:custGeom>
              <a:avLst/>
              <a:gdLst/>
              <a:ahLst/>
              <a:cxnLst/>
              <a:rect r="r" b="b" t="t" l="l"/>
              <a:pathLst>
                <a:path h="467405" w="812800">
                  <a:moveTo>
                    <a:pt x="406400" y="0"/>
                  </a:moveTo>
                  <a:cubicBezTo>
                    <a:pt x="181951" y="0"/>
                    <a:pt x="0" y="104632"/>
                    <a:pt x="0" y="233702"/>
                  </a:cubicBezTo>
                  <a:cubicBezTo>
                    <a:pt x="0" y="362773"/>
                    <a:pt x="181951" y="467405"/>
                    <a:pt x="406400" y="467405"/>
                  </a:cubicBezTo>
                  <a:cubicBezTo>
                    <a:pt x="630849" y="467405"/>
                    <a:pt x="812800" y="362773"/>
                    <a:pt x="812800" y="233702"/>
                  </a:cubicBezTo>
                  <a:cubicBezTo>
                    <a:pt x="812800" y="104632"/>
                    <a:pt x="630849" y="0"/>
                    <a:pt x="406400" y="0"/>
                  </a:cubicBezTo>
                  <a:close/>
                </a:path>
              </a:pathLst>
            </a:custGeom>
            <a:solidFill>
              <a:srgbClr val="E1EDFC"/>
            </a:solidFill>
            <a:ln w="19050" cap="sq">
              <a:solidFill>
                <a:srgbClr val="000000"/>
              </a:solidFill>
              <a:prstDash val="solid"/>
              <a:miter/>
            </a:ln>
          </p:spPr>
        </p:sp>
        <p:sp>
          <p:nvSpPr>
            <p:cNvPr name="TextBox 26" id="26"/>
            <p:cNvSpPr txBox="true"/>
            <p:nvPr/>
          </p:nvSpPr>
          <p:spPr>
            <a:xfrm>
              <a:off x="76200" y="43819"/>
              <a:ext cx="660400" cy="379766"/>
            </a:xfrm>
            <a:prstGeom prst="rect">
              <a:avLst/>
            </a:prstGeom>
          </p:spPr>
          <p:txBody>
            <a:bodyPr anchor="ctr" rtlCol="false" tIns="30304" lIns="30304" bIns="30304" rIns="30304"/>
            <a:lstStyle/>
            <a:p>
              <a:pPr algn="ctr" marL="0" indent="0" lvl="0">
                <a:lnSpc>
                  <a:spcPts val="2433"/>
                </a:lnSpc>
              </a:pPr>
            </a:p>
          </p:txBody>
        </p:sp>
      </p:grpSp>
      <p:grpSp>
        <p:nvGrpSpPr>
          <p:cNvPr name="Group 27" id="27"/>
          <p:cNvGrpSpPr/>
          <p:nvPr/>
        </p:nvGrpSpPr>
        <p:grpSpPr>
          <a:xfrm rot="0">
            <a:off x="2496797" y="7624583"/>
            <a:ext cx="2840975" cy="1633717"/>
            <a:chOff x="0" y="0"/>
            <a:chExt cx="812800" cy="467405"/>
          </a:xfrm>
        </p:grpSpPr>
        <p:sp>
          <p:nvSpPr>
            <p:cNvPr name="Freeform 28" id="28"/>
            <p:cNvSpPr/>
            <p:nvPr/>
          </p:nvSpPr>
          <p:spPr>
            <a:xfrm flipH="false" flipV="false" rot="0">
              <a:off x="0" y="0"/>
              <a:ext cx="812800" cy="467405"/>
            </a:xfrm>
            <a:custGeom>
              <a:avLst/>
              <a:gdLst/>
              <a:ahLst/>
              <a:cxnLst/>
              <a:rect r="r" b="b" t="t" l="l"/>
              <a:pathLst>
                <a:path h="467405" w="812800">
                  <a:moveTo>
                    <a:pt x="406400" y="0"/>
                  </a:moveTo>
                  <a:cubicBezTo>
                    <a:pt x="181951" y="0"/>
                    <a:pt x="0" y="104632"/>
                    <a:pt x="0" y="233702"/>
                  </a:cubicBezTo>
                  <a:cubicBezTo>
                    <a:pt x="0" y="362773"/>
                    <a:pt x="181951" y="467405"/>
                    <a:pt x="406400" y="467405"/>
                  </a:cubicBezTo>
                  <a:cubicBezTo>
                    <a:pt x="630849" y="467405"/>
                    <a:pt x="812800" y="362773"/>
                    <a:pt x="812800" y="233702"/>
                  </a:cubicBezTo>
                  <a:cubicBezTo>
                    <a:pt x="812800" y="104632"/>
                    <a:pt x="630849" y="0"/>
                    <a:pt x="406400" y="0"/>
                  </a:cubicBezTo>
                  <a:close/>
                </a:path>
              </a:pathLst>
            </a:custGeom>
            <a:solidFill>
              <a:srgbClr val="E1EDFC"/>
            </a:solidFill>
            <a:ln w="19050" cap="sq">
              <a:solidFill>
                <a:srgbClr val="000000"/>
              </a:solidFill>
              <a:prstDash val="solid"/>
              <a:miter/>
            </a:ln>
          </p:spPr>
        </p:sp>
        <p:sp>
          <p:nvSpPr>
            <p:cNvPr name="TextBox 29" id="29"/>
            <p:cNvSpPr txBox="true"/>
            <p:nvPr/>
          </p:nvSpPr>
          <p:spPr>
            <a:xfrm>
              <a:off x="76200" y="43819"/>
              <a:ext cx="660400" cy="379766"/>
            </a:xfrm>
            <a:prstGeom prst="rect">
              <a:avLst/>
            </a:prstGeom>
          </p:spPr>
          <p:txBody>
            <a:bodyPr anchor="ctr" rtlCol="false" tIns="30304" lIns="30304" bIns="30304" rIns="30304"/>
            <a:lstStyle/>
            <a:p>
              <a:pPr algn="ctr" marL="0" indent="0" lvl="0">
                <a:lnSpc>
                  <a:spcPts val="2433"/>
                </a:lnSpc>
              </a:pPr>
            </a:p>
          </p:txBody>
        </p:sp>
      </p:grpSp>
      <p:sp>
        <p:nvSpPr>
          <p:cNvPr name="AutoShape 30" id="30"/>
          <p:cNvSpPr/>
          <p:nvPr/>
        </p:nvSpPr>
        <p:spPr>
          <a:xfrm>
            <a:off x="5336300" y="8478955"/>
            <a:ext cx="2485777" cy="65715"/>
          </a:xfrm>
          <a:prstGeom prst="line">
            <a:avLst/>
          </a:prstGeom>
          <a:ln cap="flat" w="19050">
            <a:solidFill>
              <a:srgbClr val="000000"/>
            </a:solidFill>
            <a:prstDash val="sysDash"/>
            <a:headEnd type="none" len="sm" w="sm"/>
            <a:tailEnd type="arrow" len="sm" w="med"/>
          </a:ln>
        </p:spPr>
      </p:sp>
      <p:sp>
        <p:nvSpPr>
          <p:cNvPr name="AutoShape 31" id="31"/>
          <p:cNvSpPr/>
          <p:nvPr/>
        </p:nvSpPr>
        <p:spPr>
          <a:xfrm>
            <a:off x="5536499" y="2680451"/>
            <a:ext cx="1319153" cy="720859"/>
          </a:xfrm>
          <a:prstGeom prst="line">
            <a:avLst/>
          </a:prstGeom>
          <a:ln cap="flat" w="19050">
            <a:solidFill>
              <a:srgbClr val="000000"/>
            </a:solidFill>
            <a:prstDash val="sysDash"/>
            <a:headEnd type="none" len="sm" w="sm"/>
            <a:tailEnd type="arrow" len="sm" w="med"/>
          </a:ln>
        </p:spPr>
      </p:sp>
      <p:sp>
        <p:nvSpPr>
          <p:cNvPr name="AutoShape 32" id="32"/>
          <p:cNvSpPr/>
          <p:nvPr/>
        </p:nvSpPr>
        <p:spPr>
          <a:xfrm flipV="true">
            <a:off x="4313285" y="6414286"/>
            <a:ext cx="627015" cy="1242461"/>
          </a:xfrm>
          <a:prstGeom prst="line">
            <a:avLst/>
          </a:prstGeom>
          <a:ln cap="flat" w="19050">
            <a:solidFill>
              <a:srgbClr val="000000"/>
            </a:solidFill>
            <a:prstDash val="sysDash"/>
            <a:headEnd type="none" len="sm" w="sm"/>
            <a:tailEnd type="arrow" len="sm" w="med"/>
          </a:ln>
        </p:spPr>
      </p:sp>
      <p:sp>
        <p:nvSpPr>
          <p:cNvPr name="Freeform 33" id="33"/>
          <p:cNvSpPr/>
          <p:nvPr/>
        </p:nvSpPr>
        <p:spPr>
          <a:xfrm flipH="false" flipV="false" rot="0">
            <a:off x="9446256" y="5124334"/>
            <a:ext cx="768018" cy="1745495"/>
          </a:xfrm>
          <a:custGeom>
            <a:avLst/>
            <a:gdLst/>
            <a:ahLst/>
            <a:cxnLst/>
            <a:rect r="r" b="b" t="t" l="l"/>
            <a:pathLst>
              <a:path h="1745495" w="768018">
                <a:moveTo>
                  <a:pt x="0" y="0"/>
                </a:moveTo>
                <a:lnTo>
                  <a:pt x="768018" y="0"/>
                </a:lnTo>
                <a:lnTo>
                  <a:pt x="768018" y="1745495"/>
                </a:lnTo>
                <a:lnTo>
                  <a:pt x="0" y="17454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4" id="34"/>
          <p:cNvSpPr/>
          <p:nvPr/>
        </p:nvSpPr>
        <p:spPr>
          <a:xfrm flipH="false" flipV="false" rot="0">
            <a:off x="260682" y="8385553"/>
            <a:ext cx="768018" cy="1745495"/>
          </a:xfrm>
          <a:custGeom>
            <a:avLst/>
            <a:gdLst/>
            <a:ahLst/>
            <a:cxnLst/>
            <a:rect r="r" b="b" t="t" l="l"/>
            <a:pathLst>
              <a:path h="1745495" w="768018">
                <a:moveTo>
                  <a:pt x="0" y="0"/>
                </a:moveTo>
                <a:lnTo>
                  <a:pt x="768018" y="0"/>
                </a:lnTo>
                <a:lnTo>
                  <a:pt x="768018" y="1745494"/>
                </a:lnTo>
                <a:lnTo>
                  <a:pt x="0" y="17454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5" id="35"/>
          <p:cNvSpPr/>
          <p:nvPr/>
        </p:nvSpPr>
        <p:spPr>
          <a:xfrm flipH="false" flipV="false" rot="0">
            <a:off x="0" y="1868208"/>
            <a:ext cx="768018" cy="1745495"/>
          </a:xfrm>
          <a:custGeom>
            <a:avLst/>
            <a:gdLst/>
            <a:ahLst/>
            <a:cxnLst/>
            <a:rect r="r" b="b" t="t" l="l"/>
            <a:pathLst>
              <a:path h="1745495" w="768018">
                <a:moveTo>
                  <a:pt x="0" y="0"/>
                </a:moveTo>
                <a:lnTo>
                  <a:pt x="768018" y="0"/>
                </a:lnTo>
                <a:lnTo>
                  <a:pt x="768018" y="1745495"/>
                </a:lnTo>
                <a:lnTo>
                  <a:pt x="0" y="17454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6" id="36"/>
          <p:cNvGrpSpPr/>
          <p:nvPr/>
        </p:nvGrpSpPr>
        <p:grpSpPr>
          <a:xfrm rot="-899080">
            <a:off x="1787721" y="4025482"/>
            <a:ext cx="547544" cy="547544"/>
            <a:chOff x="0" y="0"/>
            <a:chExt cx="730058" cy="730058"/>
          </a:xfrm>
        </p:grpSpPr>
        <p:grpSp>
          <p:nvGrpSpPr>
            <p:cNvPr name="Group 37" id="37"/>
            <p:cNvGrpSpPr/>
            <p:nvPr/>
          </p:nvGrpSpPr>
          <p:grpSpPr>
            <a:xfrm rot="0">
              <a:off x="0" y="0"/>
              <a:ext cx="730058" cy="730058"/>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E1EDFC"/>
              </a:solidFill>
              <a:ln w="19050" cap="rnd">
                <a:solidFill>
                  <a:srgbClr val="000000"/>
                </a:solidFill>
                <a:prstDash val="solid"/>
                <a:round/>
              </a:ln>
            </p:spPr>
          </p:sp>
          <p:sp>
            <p:nvSpPr>
              <p:cNvPr name="TextBox 39" id="39"/>
              <p:cNvSpPr txBox="true"/>
              <p:nvPr/>
            </p:nvSpPr>
            <p:spPr>
              <a:xfrm>
                <a:off x="76200" y="66675"/>
                <a:ext cx="660400" cy="669925"/>
              </a:xfrm>
              <a:prstGeom prst="rect">
                <a:avLst/>
              </a:prstGeom>
            </p:spPr>
            <p:txBody>
              <a:bodyPr anchor="ctr" rtlCol="false" tIns="50800" lIns="50800" bIns="50800" rIns="50800"/>
              <a:lstStyle/>
              <a:p>
                <a:pPr algn="ctr" marL="0" indent="0" lvl="0">
                  <a:lnSpc>
                    <a:spcPts val="908"/>
                  </a:lnSpc>
                  <a:spcBef>
                    <a:spcPct val="0"/>
                  </a:spcBef>
                </a:pPr>
              </a:p>
            </p:txBody>
          </p:sp>
        </p:grpSp>
        <p:sp>
          <p:nvSpPr>
            <p:cNvPr name="Freeform 40" id="40"/>
            <p:cNvSpPr/>
            <p:nvPr/>
          </p:nvSpPr>
          <p:spPr>
            <a:xfrm flipH="false" flipV="false" rot="0">
              <a:off x="189799" y="155058"/>
              <a:ext cx="350459" cy="394177"/>
            </a:xfrm>
            <a:custGeom>
              <a:avLst/>
              <a:gdLst/>
              <a:ahLst/>
              <a:cxnLst/>
              <a:rect r="r" b="b" t="t" l="l"/>
              <a:pathLst>
                <a:path h="394177" w="350459">
                  <a:moveTo>
                    <a:pt x="0" y="0"/>
                  </a:moveTo>
                  <a:lnTo>
                    <a:pt x="350460" y="0"/>
                  </a:lnTo>
                  <a:lnTo>
                    <a:pt x="350460" y="394178"/>
                  </a:lnTo>
                  <a:lnTo>
                    <a:pt x="0" y="3941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41" id="41"/>
          <p:cNvGrpSpPr/>
          <p:nvPr/>
        </p:nvGrpSpPr>
        <p:grpSpPr>
          <a:xfrm rot="0">
            <a:off x="12158819" y="2193815"/>
            <a:ext cx="234444" cy="250707"/>
            <a:chOff x="0" y="0"/>
            <a:chExt cx="519938" cy="556006"/>
          </a:xfrm>
        </p:grpSpPr>
        <p:sp>
          <p:nvSpPr>
            <p:cNvPr name="Freeform 42" id="42"/>
            <p:cNvSpPr/>
            <p:nvPr/>
          </p:nvSpPr>
          <p:spPr>
            <a:xfrm flipH="false" flipV="false" rot="0">
              <a:off x="50292" y="47371"/>
              <a:ext cx="424307" cy="458089"/>
            </a:xfrm>
            <a:custGeom>
              <a:avLst/>
              <a:gdLst/>
              <a:ahLst/>
              <a:cxnLst/>
              <a:rect r="r" b="b" t="t" l="l"/>
              <a:pathLst>
                <a:path h="458089" w="424307">
                  <a:moveTo>
                    <a:pt x="48895" y="3429"/>
                  </a:moveTo>
                  <a:cubicBezTo>
                    <a:pt x="174498" y="10287"/>
                    <a:pt x="199136" y="10160"/>
                    <a:pt x="222250" y="10160"/>
                  </a:cubicBezTo>
                  <a:cubicBezTo>
                    <a:pt x="242570" y="10160"/>
                    <a:pt x="259207" y="9906"/>
                    <a:pt x="279273" y="9398"/>
                  </a:cubicBezTo>
                  <a:cubicBezTo>
                    <a:pt x="301498" y="8763"/>
                    <a:pt x="327533" y="0"/>
                    <a:pt x="349885" y="6604"/>
                  </a:cubicBezTo>
                  <a:cubicBezTo>
                    <a:pt x="374269" y="13843"/>
                    <a:pt x="411988" y="35941"/>
                    <a:pt x="418846" y="55245"/>
                  </a:cubicBezTo>
                  <a:cubicBezTo>
                    <a:pt x="424307" y="70866"/>
                    <a:pt x="411607" y="91186"/>
                    <a:pt x="403606" y="108458"/>
                  </a:cubicBezTo>
                  <a:cubicBezTo>
                    <a:pt x="394716" y="127508"/>
                    <a:pt x="380238" y="143764"/>
                    <a:pt x="366268" y="163830"/>
                  </a:cubicBezTo>
                  <a:cubicBezTo>
                    <a:pt x="349123" y="188468"/>
                    <a:pt x="326771" y="217297"/>
                    <a:pt x="307594" y="245364"/>
                  </a:cubicBezTo>
                  <a:cubicBezTo>
                    <a:pt x="287909" y="274320"/>
                    <a:pt x="268605" y="303657"/>
                    <a:pt x="249682" y="334899"/>
                  </a:cubicBezTo>
                  <a:cubicBezTo>
                    <a:pt x="229743" y="367919"/>
                    <a:pt x="202311" y="422402"/>
                    <a:pt x="191262" y="438404"/>
                  </a:cubicBezTo>
                  <a:cubicBezTo>
                    <a:pt x="187706" y="443611"/>
                    <a:pt x="186309" y="445389"/>
                    <a:pt x="183134" y="448183"/>
                  </a:cubicBezTo>
                  <a:cubicBezTo>
                    <a:pt x="179959" y="450977"/>
                    <a:pt x="176149" y="453263"/>
                    <a:pt x="172339" y="454914"/>
                  </a:cubicBezTo>
                  <a:cubicBezTo>
                    <a:pt x="168402" y="456565"/>
                    <a:pt x="164084" y="457581"/>
                    <a:pt x="159893" y="457835"/>
                  </a:cubicBezTo>
                  <a:cubicBezTo>
                    <a:pt x="155702" y="458089"/>
                    <a:pt x="151257" y="457581"/>
                    <a:pt x="147193" y="456565"/>
                  </a:cubicBezTo>
                  <a:cubicBezTo>
                    <a:pt x="143129" y="455549"/>
                    <a:pt x="139065" y="453644"/>
                    <a:pt x="135509" y="451358"/>
                  </a:cubicBezTo>
                  <a:cubicBezTo>
                    <a:pt x="132080" y="449072"/>
                    <a:pt x="128778" y="446024"/>
                    <a:pt x="126238" y="442722"/>
                  </a:cubicBezTo>
                  <a:cubicBezTo>
                    <a:pt x="123698" y="439420"/>
                    <a:pt x="121412" y="435356"/>
                    <a:pt x="120015" y="431419"/>
                  </a:cubicBezTo>
                  <a:cubicBezTo>
                    <a:pt x="118618" y="427482"/>
                    <a:pt x="117856" y="423037"/>
                    <a:pt x="117856" y="418846"/>
                  </a:cubicBezTo>
                  <a:cubicBezTo>
                    <a:pt x="117856" y="414655"/>
                    <a:pt x="118491" y="410210"/>
                    <a:pt x="119761" y="406273"/>
                  </a:cubicBezTo>
                  <a:cubicBezTo>
                    <a:pt x="121031" y="402336"/>
                    <a:pt x="123063" y="398272"/>
                    <a:pt x="125603" y="394970"/>
                  </a:cubicBezTo>
                  <a:cubicBezTo>
                    <a:pt x="128143" y="391541"/>
                    <a:pt x="131445" y="388493"/>
                    <a:pt x="134874" y="386080"/>
                  </a:cubicBezTo>
                  <a:cubicBezTo>
                    <a:pt x="138303" y="383667"/>
                    <a:pt x="142240" y="381762"/>
                    <a:pt x="146304" y="380619"/>
                  </a:cubicBezTo>
                  <a:cubicBezTo>
                    <a:pt x="150368" y="379476"/>
                    <a:pt x="154813" y="378968"/>
                    <a:pt x="159004" y="379095"/>
                  </a:cubicBezTo>
                  <a:cubicBezTo>
                    <a:pt x="163195" y="379222"/>
                    <a:pt x="167513" y="380111"/>
                    <a:pt x="171450" y="381635"/>
                  </a:cubicBezTo>
                  <a:cubicBezTo>
                    <a:pt x="175387" y="383159"/>
                    <a:pt x="179197" y="385445"/>
                    <a:pt x="182499" y="388112"/>
                  </a:cubicBezTo>
                  <a:cubicBezTo>
                    <a:pt x="185674" y="390779"/>
                    <a:pt x="188722" y="394208"/>
                    <a:pt x="190881" y="397764"/>
                  </a:cubicBezTo>
                  <a:cubicBezTo>
                    <a:pt x="193040" y="401320"/>
                    <a:pt x="194818" y="405511"/>
                    <a:pt x="195707" y="409575"/>
                  </a:cubicBezTo>
                  <a:cubicBezTo>
                    <a:pt x="196596" y="413639"/>
                    <a:pt x="196977" y="418084"/>
                    <a:pt x="196596" y="422275"/>
                  </a:cubicBezTo>
                  <a:cubicBezTo>
                    <a:pt x="196215" y="426466"/>
                    <a:pt x="195072" y="430784"/>
                    <a:pt x="193294" y="434594"/>
                  </a:cubicBezTo>
                  <a:cubicBezTo>
                    <a:pt x="191516" y="438404"/>
                    <a:pt x="189103" y="442214"/>
                    <a:pt x="186182" y="445262"/>
                  </a:cubicBezTo>
                  <a:cubicBezTo>
                    <a:pt x="183388" y="448310"/>
                    <a:pt x="179832" y="451104"/>
                    <a:pt x="176149" y="453136"/>
                  </a:cubicBezTo>
                  <a:cubicBezTo>
                    <a:pt x="172466" y="455168"/>
                    <a:pt x="168275" y="456565"/>
                    <a:pt x="164084" y="457327"/>
                  </a:cubicBezTo>
                  <a:cubicBezTo>
                    <a:pt x="160020" y="458089"/>
                    <a:pt x="155575" y="458089"/>
                    <a:pt x="151384" y="457454"/>
                  </a:cubicBezTo>
                  <a:cubicBezTo>
                    <a:pt x="147193" y="456819"/>
                    <a:pt x="142875" y="455422"/>
                    <a:pt x="139192" y="453517"/>
                  </a:cubicBezTo>
                  <a:cubicBezTo>
                    <a:pt x="135509" y="451612"/>
                    <a:pt x="131953" y="448945"/>
                    <a:pt x="129032" y="445897"/>
                  </a:cubicBezTo>
                  <a:cubicBezTo>
                    <a:pt x="126111" y="442849"/>
                    <a:pt x="123444" y="439293"/>
                    <a:pt x="121666" y="435483"/>
                  </a:cubicBezTo>
                  <a:cubicBezTo>
                    <a:pt x="119888" y="431673"/>
                    <a:pt x="118618" y="427355"/>
                    <a:pt x="118110" y="423164"/>
                  </a:cubicBezTo>
                  <a:cubicBezTo>
                    <a:pt x="117602" y="418973"/>
                    <a:pt x="117856" y="414528"/>
                    <a:pt x="118745" y="410464"/>
                  </a:cubicBezTo>
                  <a:cubicBezTo>
                    <a:pt x="119634" y="406400"/>
                    <a:pt x="123317" y="398526"/>
                    <a:pt x="123317" y="398526"/>
                  </a:cubicBezTo>
                  <a:cubicBezTo>
                    <a:pt x="123317" y="398526"/>
                    <a:pt x="165989" y="330708"/>
                    <a:pt x="185166" y="297053"/>
                  </a:cubicBezTo>
                  <a:cubicBezTo>
                    <a:pt x="203581" y="264795"/>
                    <a:pt x="219456" y="232156"/>
                    <a:pt x="236474" y="200660"/>
                  </a:cubicBezTo>
                  <a:cubicBezTo>
                    <a:pt x="252984" y="170053"/>
                    <a:pt x="269367" y="137160"/>
                    <a:pt x="285877" y="110617"/>
                  </a:cubicBezTo>
                  <a:cubicBezTo>
                    <a:pt x="299847" y="88265"/>
                    <a:pt x="316738" y="50165"/>
                    <a:pt x="327914" y="51181"/>
                  </a:cubicBezTo>
                  <a:cubicBezTo>
                    <a:pt x="337312" y="52070"/>
                    <a:pt x="355219" y="89916"/>
                    <a:pt x="349885" y="98044"/>
                  </a:cubicBezTo>
                  <a:cubicBezTo>
                    <a:pt x="343662" y="107442"/>
                    <a:pt x="301498" y="96012"/>
                    <a:pt x="279273" y="95377"/>
                  </a:cubicBezTo>
                  <a:cubicBezTo>
                    <a:pt x="259207" y="94869"/>
                    <a:pt x="242570" y="94488"/>
                    <a:pt x="222250" y="94488"/>
                  </a:cubicBezTo>
                  <a:cubicBezTo>
                    <a:pt x="199136" y="94488"/>
                    <a:pt x="174498" y="94361"/>
                    <a:pt x="147955" y="95250"/>
                  </a:cubicBezTo>
                  <a:cubicBezTo>
                    <a:pt x="117348" y="96393"/>
                    <a:pt x="65786" y="101727"/>
                    <a:pt x="48895" y="101219"/>
                  </a:cubicBezTo>
                  <a:cubicBezTo>
                    <a:pt x="43053" y="101092"/>
                    <a:pt x="41021" y="100711"/>
                    <a:pt x="37211" y="99822"/>
                  </a:cubicBezTo>
                  <a:cubicBezTo>
                    <a:pt x="33401" y="98933"/>
                    <a:pt x="29718" y="97409"/>
                    <a:pt x="26289" y="95631"/>
                  </a:cubicBezTo>
                  <a:cubicBezTo>
                    <a:pt x="22860" y="93853"/>
                    <a:pt x="19431" y="91440"/>
                    <a:pt x="16510" y="88900"/>
                  </a:cubicBezTo>
                  <a:cubicBezTo>
                    <a:pt x="13589" y="86360"/>
                    <a:pt x="10922" y="83312"/>
                    <a:pt x="8763" y="80137"/>
                  </a:cubicBezTo>
                  <a:cubicBezTo>
                    <a:pt x="6604" y="76962"/>
                    <a:pt x="4699" y="73279"/>
                    <a:pt x="3302" y="69596"/>
                  </a:cubicBezTo>
                  <a:cubicBezTo>
                    <a:pt x="1905" y="65913"/>
                    <a:pt x="1016" y="61976"/>
                    <a:pt x="508" y="58166"/>
                  </a:cubicBezTo>
                  <a:cubicBezTo>
                    <a:pt x="0" y="54356"/>
                    <a:pt x="0" y="50292"/>
                    <a:pt x="508" y="46482"/>
                  </a:cubicBezTo>
                  <a:cubicBezTo>
                    <a:pt x="1016" y="42672"/>
                    <a:pt x="1905" y="38735"/>
                    <a:pt x="3302" y="35052"/>
                  </a:cubicBezTo>
                  <a:cubicBezTo>
                    <a:pt x="4699" y="31369"/>
                    <a:pt x="6604" y="27813"/>
                    <a:pt x="8763" y="24638"/>
                  </a:cubicBezTo>
                  <a:cubicBezTo>
                    <a:pt x="10922" y="21463"/>
                    <a:pt x="13589" y="18288"/>
                    <a:pt x="16510" y="15748"/>
                  </a:cubicBezTo>
                  <a:cubicBezTo>
                    <a:pt x="19431" y="13081"/>
                    <a:pt x="22860" y="10795"/>
                    <a:pt x="26289" y="9017"/>
                  </a:cubicBezTo>
                  <a:cubicBezTo>
                    <a:pt x="29718" y="7239"/>
                    <a:pt x="33401" y="5842"/>
                    <a:pt x="37211" y="4953"/>
                  </a:cubicBezTo>
                  <a:cubicBezTo>
                    <a:pt x="41021" y="4064"/>
                    <a:pt x="48895" y="3429"/>
                    <a:pt x="48895" y="3429"/>
                  </a:cubicBezTo>
                </a:path>
              </a:pathLst>
            </a:custGeom>
            <a:solidFill>
              <a:srgbClr val="C7B9FF"/>
            </a:solidFill>
            <a:ln cap="sq">
              <a:noFill/>
              <a:prstDash val="solid"/>
              <a:miter/>
            </a:ln>
          </p:spPr>
        </p:sp>
      </p:grpSp>
      <p:grpSp>
        <p:nvGrpSpPr>
          <p:cNvPr name="Group 43" id="43"/>
          <p:cNvGrpSpPr/>
          <p:nvPr/>
        </p:nvGrpSpPr>
        <p:grpSpPr>
          <a:xfrm rot="2348397">
            <a:off x="5814709" y="8582492"/>
            <a:ext cx="1850824" cy="921101"/>
            <a:chOff x="0" y="0"/>
            <a:chExt cx="2467765" cy="1228135"/>
          </a:xfrm>
        </p:grpSpPr>
        <p:grpSp>
          <p:nvGrpSpPr>
            <p:cNvPr name="Group 44" id="44"/>
            <p:cNvGrpSpPr/>
            <p:nvPr/>
          </p:nvGrpSpPr>
          <p:grpSpPr>
            <a:xfrm rot="0">
              <a:off x="0" y="854653"/>
              <a:ext cx="474449" cy="373482"/>
              <a:chOff x="0" y="0"/>
              <a:chExt cx="896366" cy="705612"/>
            </a:xfrm>
          </p:grpSpPr>
          <p:sp>
            <p:nvSpPr>
              <p:cNvPr name="Freeform 45" id="45"/>
              <p:cNvSpPr/>
              <p:nvPr/>
            </p:nvSpPr>
            <p:spPr>
              <a:xfrm flipH="false" flipV="false" rot="0">
                <a:off x="40894" y="50673"/>
                <a:ext cx="804926" cy="604266"/>
              </a:xfrm>
              <a:custGeom>
                <a:avLst/>
                <a:gdLst/>
                <a:ahLst/>
                <a:cxnLst/>
                <a:rect r="r" b="b" t="t" l="l"/>
                <a:pathLst>
                  <a:path h="604266" w="804926">
                    <a:moveTo>
                      <a:pt x="389636" y="92456"/>
                    </a:moveTo>
                    <a:cubicBezTo>
                      <a:pt x="309372" y="135001"/>
                      <a:pt x="290322" y="145796"/>
                      <a:pt x="271018" y="157734"/>
                    </a:cubicBezTo>
                    <a:cubicBezTo>
                      <a:pt x="250825" y="170180"/>
                      <a:pt x="229997" y="184277"/>
                      <a:pt x="210566" y="197866"/>
                    </a:cubicBezTo>
                    <a:cubicBezTo>
                      <a:pt x="192024" y="210820"/>
                      <a:pt x="173736" y="224790"/>
                      <a:pt x="157099" y="237363"/>
                    </a:cubicBezTo>
                    <a:cubicBezTo>
                      <a:pt x="142367" y="248539"/>
                      <a:pt x="128651" y="258064"/>
                      <a:pt x="115697" y="269621"/>
                    </a:cubicBezTo>
                    <a:cubicBezTo>
                      <a:pt x="102870" y="281178"/>
                      <a:pt x="88773" y="308991"/>
                      <a:pt x="79629" y="306832"/>
                    </a:cubicBezTo>
                    <a:cubicBezTo>
                      <a:pt x="69342" y="304419"/>
                      <a:pt x="52197" y="251333"/>
                      <a:pt x="59690" y="243586"/>
                    </a:cubicBezTo>
                    <a:cubicBezTo>
                      <a:pt x="67564" y="235458"/>
                      <a:pt x="106680" y="255651"/>
                      <a:pt x="129540" y="262636"/>
                    </a:cubicBezTo>
                    <a:cubicBezTo>
                      <a:pt x="151892" y="269494"/>
                      <a:pt x="171704" y="275971"/>
                      <a:pt x="195326" y="284861"/>
                    </a:cubicBezTo>
                    <a:cubicBezTo>
                      <a:pt x="223520" y="295529"/>
                      <a:pt x="256032" y="310261"/>
                      <a:pt x="287020" y="323469"/>
                    </a:cubicBezTo>
                    <a:cubicBezTo>
                      <a:pt x="319024" y="337185"/>
                      <a:pt x="351917" y="351663"/>
                      <a:pt x="384429" y="365760"/>
                    </a:cubicBezTo>
                    <a:cubicBezTo>
                      <a:pt x="417195" y="379984"/>
                      <a:pt x="450596" y="394208"/>
                      <a:pt x="482854" y="408432"/>
                    </a:cubicBezTo>
                    <a:cubicBezTo>
                      <a:pt x="514350" y="422275"/>
                      <a:pt x="546608" y="437515"/>
                      <a:pt x="576072" y="450215"/>
                    </a:cubicBezTo>
                    <a:cubicBezTo>
                      <a:pt x="602234" y="461518"/>
                      <a:pt x="627761" y="472186"/>
                      <a:pt x="650875" y="481330"/>
                    </a:cubicBezTo>
                    <a:cubicBezTo>
                      <a:pt x="670433" y="489204"/>
                      <a:pt x="686054" y="494919"/>
                      <a:pt x="705612" y="502285"/>
                    </a:cubicBezTo>
                    <a:cubicBezTo>
                      <a:pt x="727964" y="510794"/>
                      <a:pt x="764032" y="523621"/>
                      <a:pt x="777494" y="529463"/>
                    </a:cubicBezTo>
                    <a:cubicBezTo>
                      <a:pt x="782828" y="531749"/>
                      <a:pt x="785241" y="532511"/>
                      <a:pt x="788543" y="534924"/>
                    </a:cubicBezTo>
                    <a:cubicBezTo>
                      <a:pt x="791845" y="537210"/>
                      <a:pt x="794893" y="540258"/>
                      <a:pt x="797306" y="543560"/>
                    </a:cubicBezTo>
                    <a:cubicBezTo>
                      <a:pt x="799719" y="546862"/>
                      <a:pt x="801624" y="550672"/>
                      <a:pt x="802894" y="554609"/>
                    </a:cubicBezTo>
                    <a:cubicBezTo>
                      <a:pt x="804164" y="558419"/>
                      <a:pt x="804799" y="562737"/>
                      <a:pt x="804672" y="566801"/>
                    </a:cubicBezTo>
                    <a:cubicBezTo>
                      <a:pt x="804545" y="570865"/>
                      <a:pt x="803783" y="575056"/>
                      <a:pt x="802386" y="578866"/>
                    </a:cubicBezTo>
                    <a:cubicBezTo>
                      <a:pt x="800989" y="582676"/>
                      <a:pt x="798957" y="586486"/>
                      <a:pt x="796417" y="589661"/>
                    </a:cubicBezTo>
                    <a:cubicBezTo>
                      <a:pt x="793877" y="592836"/>
                      <a:pt x="790702" y="595884"/>
                      <a:pt x="787273" y="598043"/>
                    </a:cubicBezTo>
                    <a:cubicBezTo>
                      <a:pt x="783844" y="600202"/>
                      <a:pt x="779907" y="601853"/>
                      <a:pt x="775970" y="602869"/>
                    </a:cubicBezTo>
                    <a:cubicBezTo>
                      <a:pt x="772033" y="603885"/>
                      <a:pt x="767715" y="604266"/>
                      <a:pt x="763651" y="604012"/>
                    </a:cubicBezTo>
                    <a:cubicBezTo>
                      <a:pt x="759587" y="603758"/>
                      <a:pt x="755396" y="602742"/>
                      <a:pt x="751586" y="601091"/>
                    </a:cubicBezTo>
                    <a:cubicBezTo>
                      <a:pt x="747903" y="599567"/>
                      <a:pt x="744220" y="597154"/>
                      <a:pt x="741172" y="594487"/>
                    </a:cubicBezTo>
                    <a:cubicBezTo>
                      <a:pt x="738124" y="591820"/>
                      <a:pt x="735457" y="588518"/>
                      <a:pt x="733425" y="584962"/>
                    </a:cubicBezTo>
                    <a:cubicBezTo>
                      <a:pt x="731393" y="581406"/>
                      <a:pt x="729869" y="577342"/>
                      <a:pt x="729107" y="573405"/>
                    </a:cubicBezTo>
                    <a:cubicBezTo>
                      <a:pt x="728345" y="569468"/>
                      <a:pt x="728218" y="565150"/>
                      <a:pt x="728726" y="561086"/>
                    </a:cubicBezTo>
                    <a:cubicBezTo>
                      <a:pt x="729234" y="557022"/>
                      <a:pt x="730504" y="552831"/>
                      <a:pt x="732282" y="549148"/>
                    </a:cubicBezTo>
                    <a:cubicBezTo>
                      <a:pt x="734060" y="545465"/>
                      <a:pt x="736600" y="542036"/>
                      <a:pt x="739394" y="539115"/>
                    </a:cubicBezTo>
                    <a:cubicBezTo>
                      <a:pt x="742315" y="536194"/>
                      <a:pt x="745744" y="533654"/>
                      <a:pt x="749427" y="531876"/>
                    </a:cubicBezTo>
                    <a:cubicBezTo>
                      <a:pt x="752983" y="530098"/>
                      <a:pt x="757047" y="528828"/>
                      <a:pt x="761111" y="528193"/>
                    </a:cubicBezTo>
                    <a:cubicBezTo>
                      <a:pt x="765175" y="527558"/>
                      <a:pt x="769493" y="527685"/>
                      <a:pt x="773557" y="528447"/>
                    </a:cubicBezTo>
                    <a:cubicBezTo>
                      <a:pt x="777494" y="529209"/>
                      <a:pt x="781558" y="530606"/>
                      <a:pt x="785114" y="532638"/>
                    </a:cubicBezTo>
                    <a:cubicBezTo>
                      <a:pt x="788670" y="534670"/>
                      <a:pt x="791972" y="537337"/>
                      <a:pt x="794766" y="540385"/>
                    </a:cubicBezTo>
                    <a:cubicBezTo>
                      <a:pt x="797433" y="543433"/>
                      <a:pt x="799846" y="546989"/>
                      <a:pt x="801497" y="550672"/>
                    </a:cubicBezTo>
                    <a:cubicBezTo>
                      <a:pt x="803148" y="554355"/>
                      <a:pt x="804164" y="558673"/>
                      <a:pt x="804545" y="562737"/>
                    </a:cubicBezTo>
                    <a:cubicBezTo>
                      <a:pt x="804926" y="566801"/>
                      <a:pt x="804545" y="570992"/>
                      <a:pt x="803529" y="574929"/>
                    </a:cubicBezTo>
                    <a:cubicBezTo>
                      <a:pt x="802513" y="578866"/>
                      <a:pt x="800862" y="582930"/>
                      <a:pt x="798703" y="586359"/>
                    </a:cubicBezTo>
                    <a:cubicBezTo>
                      <a:pt x="796544" y="589788"/>
                      <a:pt x="793750" y="593090"/>
                      <a:pt x="790575" y="595630"/>
                    </a:cubicBezTo>
                    <a:cubicBezTo>
                      <a:pt x="787400" y="598170"/>
                      <a:pt x="783717" y="600329"/>
                      <a:pt x="779907" y="601726"/>
                    </a:cubicBezTo>
                    <a:cubicBezTo>
                      <a:pt x="776097" y="603123"/>
                      <a:pt x="771779" y="604012"/>
                      <a:pt x="767715" y="604139"/>
                    </a:cubicBezTo>
                    <a:cubicBezTo>
                      <a:pt x="763651" y="604266"/>
                      <a:pt x="755523" y="602488"/>
                      <a:pt x="755523" y="602488"/>
                    </a:cubicBezTo>
                    <a:cubicBezTo>
                      <a:pt x="755523" y="602488"/>
                      <a:pt x="701294" y="577977"/>
                      <a:pt x="677926" y="567182"/>
                    </a:cubicBezTo>
                    <a:cubicBezTo>
                      <a:pt x="658622" y="558165"/>
                      <a:pt x="644144" y="550926"/>
                      <a:pt x="624967" y="542290"/>
                    </a:cubicBezTo>
                    <a:cubicBezTo>
                      <a:pt x="602488" y="532130"/>
                      <a:pt x="577215" y="520827"/>
                      <a:pt x="551053" y="510032"/>
                    </a:cubicBezTo>
                    <a:cubicBezTo>
                      <a:pt x="521716" y="497967"/>
                      <a:pt x="489077" y="485394"/>
                      <a:pt x="457200" y="473583"/>
                    </a:cubicBezTo>
                    <a:cubicBezTo>
                      <a:pt x="424434" y="461391"/>
                      <a:pt x="390525" y="449326"/>
                      <a:pt x="357124" y="438023"/>
                    </a:cubicBezTo>
                    <a:cubicBezTo>
                      <a:pt x="323977" y="426720"/>
                      <a:pt x="290322" y="415798"/>
                      <a:pt x="257810" y="405765"/>
                    </a:cubicBezTo>
                    <a:cubicBezTo>
                      <a:pt x="226695" y="396240"/>
                      <a:pt x="197866" y="388493"/>
                      <a:pt x="166243" y="379222"/>
                    </a:cubicBezTo>
                    <a:cubicBezTo>
                      <a:pt x="132080" y="369189"/>
                      <a:pt x="87884" y="360172"/>
                      <a:pt x="59690" y="347726"/>
                    </a:cubicBezTo>
                    <a:cubicBezTo>
                      <a:pt x="39370" y="338709"/>
                      <a:pt x="19050" y="333248"/>
                      <a:pt x="10160" y="317627"/>
                    </a:cubicBezTo>
                    <a:cubicBezTo>
                      <a:pt x="0" y="299720"/>
                      <a:pt x="635" y="262255"/>
                      <a:pt x="9906" y="241935"/>
                    </a:cubicBezTo>
                    <a:cubicBezTo>
                      <a:pt x="18669" y="222631"/>
                      <a:pt x="44704" y="210566"/>
                      <a:pt x="61214" y="197358"/>
                    </a:cubicBezTo>
                    <a:cubicBezTo>
                      <a:pt x="75819" y="185674"/>
                      <a:pt x="88646" y="177546"/>
                      <a:pt x="103632" y="166243"/>
                    </a:cubicBezTo>
                    <a:cubicBezTo>
                      <a:pt x="120904" y="153289"/>
                      <a:pt x="139954" y="138303"/>
                      <a:pt x="159131" y="123952"/>
                    </a:cubicBezTo>
                    <a:cubicBezTo>
                      <a:pt x="179578" y="108712"/>
                      <a:pt x="201676" y="91821"/>
                      <a:pt x="222885" y="77597"/>
                    </a:cubicBezTo>
                    <a:cubicBezTo>
                      <a:pt x="242951" y="64135"/>
                      <a:pt x="262890" y="52197"/>
                      <a:pt x="282956" y="40259"/>
                    </a:cubicBezTo>
                    <a:cubicBezTo>
                      <a:pt x="302641" y="28448"/>
                      <a:pt x="330200" y="12065"/>
                      <a:pt x="342265" y="6223"/>
                    </a:cubicBezTo>
                    <a:cubicBezTo>
                      <a:pt x="347345" y="3810"/>
                      <a:pt x="349504" y="2794"/>
                      <a:pt x="353314" y="1778"/>
                    </a:cubicBezTo>
                    <a:cubicBezTo>
                      <a:pt x="357124" y="762"/>
                      <a:pt x="361061" y="254"/>
                      <a:pt x="364998" y="127"/>
                    </a:cubicBezTo>
                    <a:cubicBezTo>
                      <a:pt x="368935" y="0"/>
                      <a:pt x="372999" y="381"/>
                      <a:pt x="376809" y="1270"/>
                    </a:cubicBezTo>
                    <a:cubicBezTo>
                      <a:pt x="380619" y="2159"/>
                      <a:pt x="384429" y="3556"/>
                      <a:pt x="387985" y="5334"/>
                    </a:cubicBezTo>
                    <a:cubicBezTo>
                      <a:pt x="391541" y="7112"/>
                      <a:pt x="394970" y="9271"/>
                      <a:pt x="397891" y="11811"/>
                    </a:cubicBezTo>
                    <a:cubicBezTo>
                      <a:pt x="400939" y="14351"/>
                      <a:pt x="403606" y="17399"/>
                      <a:pt x="405892" y="20574"/>
                    </a:cubicBezTo>
                    <a:cubicBezTo>
                      <a:pt x="408178" y="23749"/>
                      <a:pt x="410083" y="27305"/>
                      <a:pt x="411607" y="30988"/>
                    </a:cubicBezTo>
                    <a:cubicBezTo>
                      <a:pt x="413004" y="34671"/>
                      <a:pt x="414147" y="38481"/>
                      <a:pt x="414655" y="42418"/>
                    </a:cubicBezTo>
                    <a:cubicBezTo>
                      <a:pt x="415163" y="46355"/>
                      <a:pt x="415290" y="50419"/>
                      <a:pt x="414909" y="54356"/>
                    </a:cubicBezTo>
                    <a:cubicBezTo>
                      <a:pt x="414528" y="58293"/>
                      <a:pt x="413512" y="62230"/>
                      <a:pt x="412242" y="65913"/>
                    </a:cubicBezTo>
                    <a:cubicBezTo>
                      <a:pt x="410972" y="69596"/>
                      <a:pt x="409194" y="73152"/>
                      <a:pt x="407035" y="76454"/>
                    </a:cubicBezTo>
                    <a:cubicBezTo>
                      <a:pt x="404876" y="79756"/>
                      <a:pt x="402209" y="82804"/>
                      <a:pt x="399288" y="85471"/>
                    </a:cubicBezTo>
                    <a:cubicBezTo>
                      <a:pt x="396367" y="88138"/>
                      <a:pt x="389636" y="92456"/>
                      <a:pt x="389636" y="92456"/>
                    </a:cubicBezTo>
                  </a:path>
                </a:pathLst>
              </a:custGeom>
              <a:solidFill>
                <a:srgbClr val="072E9F"/>
              </a:solidFill>
              <a:ln cap="sq">
                <a:noFill/>
                <a:prstDash val="solid"/>
                <a:miter/>
              </a:ln>
            </p:spPr>
          </p:sp>
        </p:grpSp>
        <p:grpSp>
          <p:nvGrpSpPr>
            <p:cNvPr name="Group 46" id="46"/>
            <p:cNvGrpSpPr/>
            <p:nvPr/>
          </p:nvGrpSpPr>
          <p:grpSpPr>
            <a:xfrm rot="0">
              <a:off x="7193" y="30720"/>
              <a:ext cx="2454388" cy="1047847"/>
              <a:chOff x="0" y="0"/>
              <a:chExt cx="4637024" cy="1979676"/>
            </a:xfrm>
          </p:grpSpPr>
          <p:sp>
            <p:nvSpPr>
              <p:cNvPr name="Freeform 47" id="47"/>
              <p:cNvSpPr/>
              <p:nvPr/>
            </p:nvSpPr>
            <p:spPr>
              <a:xfrm flipH="false" flipV="false" rot="0">
                <a:off x="50419" y="50546"/>
                <a:ext cx="4536059" cy="1879473"/>
              </a:xfrm>
              <a:custGeom>
                <a:avLst/>
                <a:gdLst/>
                <a:ahLst/>
                <a:cxnLst/>
                <a:rect r="r" b="b" t="t" l="l"/>
                <a:pathLst>
                  <a:path h="1879473" w="4536059">
                    <a:moveTo>
                      <a:pt x="32258" y="1814068"/>
                    </a:moveTo>
                    <a:cubicBezTo>
                      <a:pt x="252349" y="1816608"/>
                      <a:pt x="329311" y="1816862"/>
                      <a:pt x="409448" y="1817243"/>
                    </a:cubicBezTo>
                    <a:cubicBezTo>
                      <a:pt x="501777" y="1817624"/>
                      <a:pt x="602234" y="1818894"/>
                      <a:pt x="707263" y="1818259"/>
                    </a:cubicBezTo>
                    <a:cubicBezTo>
                      <a:pt x="825246" y="1817497"/>
                      <a:pt x="956945" y="1817116"/>
                      <a:pt x="1083183" y="1812036"/>
                    </a:cubicBezTo>
                    <a:cubicBezTo>
                      <a:pt x="1211453" y="1806956"/>
                      <a:pt x="1343533" y="1800098"/>
                      <a:pt x="1470660" y="1787398"/>
                    </a:cubicBezTo>
                    <a:cubicBezTo>
                      <a:pt x="1594739" y="1775079"/>
                      <a:pt x="1715643" y="1759204"/>
                      <a:pt x="1837182" y="1737614"/>
                    </a:cubicBezTo>
                    <a:cubicBezTo>
                      <a:pt x="1959356" y="1715897"/>
                      <a:pt x="2082800" y="1687576"/>
                      <a:pt x="2201799" y="1657096"/>
                    </a:cubicBezTo>
                    <a:cubicBezTo>
                      <a:pt x="2317750" y="1627378"/>
                      <a:pt x="2432685" y="1593088"/>
                      <a:pt x="2542159" y="1557528"/>
                    </a:cubicBezTo>
                    <a:cubicBezTo>
                      <a:pt x="2646045" y="1523746"/>
                      <a:pt x="2748153" y="1487551"/>
                      <a:pt x="2843022" y="1449705"/>
                    </a:cubicBezTo>
                    <a:cubicBezTo>
                      <a:pt x="2930398" y="1414780"/>
                      <a:pt x="3014091" y="1377569"/>
                      <a:pt x="3091053" y="1340231"/>
                    </a:cubicBezTo>
                    <a:cubicBezTo>
                      <a:pt x="3160268" y="1306703"/>
                      <a:pt x="3224149" y="1273175"/>
                      <a:pt x="3284855" y="1237615"/>
                    </a:cubicBezTo>
                    <a:cubicBezTo>
                      <a:pt x="3341243" y="1204595"/>
                      <a:pt x="3393186" y="1169543"/>
                      <a:pt x="3443732" y="1134872"/>
                    </a:cubicBezTo>
                    <a:cubicBezTo>
                      <a:pt x="3491484" y="1102106"/>
                      <a:pt x="3537585" y="1067689"/>
                      <a:pt x="3580638" y="1035431"/>
                    </a:cubicBezTo>
                    <a:cubicBezTo>
                      <a:pt x="3619881" y="1006094"/>
                      <a:pt x="3656457" y="977900"/>
                      <a:pt x="3692017" y="949579"/>
                    </a:cubicBezTo>
                    <a:cubicBezTo>
                      <a:pt x="3725545" y="922782"/>
                      <a:pt x="3757041" y="896620"/>
                      <a:pt x="3788537" y="870077"/>
                    </a:cubicBezTo>
                    <a:cubicBezTo>
                      <a:pt x="3819144" y="844169"/>
                      <a:pt x="3849624" y="818134"/>
                      <a:pt x="3878453" y="792480"/>
                    </a:cubicBezTo>
                    <a:cubicBezTo>
                      <a:pt x="3905885" y="768096"/>
                      <a:pt x="3932301" y="744220"/>
                      <a:pt x="3957574" y="720090"/>
                    </a:cubicBezTo>
                    <a:cubicBezTo>
                      <a:pt x="3981831" y="696849"/>
                      <a:pt x="4005199" y="673608"/>
                      <a:pt x="4027551" y="650367"/>
                    </a:cubicBezTo>
                    <a:cubicBezTo>
                      <a:pt x="4048887" y="628142"/>
                      <a:pt x="4069207" y="605663"/>
                      <a:pt x="4088892" y="583565"/>
                    </a:cubicBezTo>
                    <a:cubicBezTo>
                      <a:pt x="4107815" y="562356"/>
                      <a:pt x="4126357" y="541528"/>
                      <a:pt x="4143756" y="520192"/>
                    </a:cubicBezTo>
                    <a:cubicBezTo>
                      <a:pt x="4160520" y="499618"/>
                      <a:pt x="4176395" y="478790"/>
                      <a:pt x="4191635" y="457962"/>
                    </a:cubicBezTo>
                    <a:cubicBezTo>
                      <a:pt x="4206494" y="437642"/>
                      <a:pt x="4220718" y="417195"/>
                      <a:pt x="4234434" y="397002"/>
                    </a:cubicBezTo>
                    <a:cubicBezTo>
                      <a:pt x="4247769" y="377444"/>
                      <a:pt x="4260723" y="357886"/>
                      <a:pt x="4272788" y="338836"/>
                    </a:cubicBezTo>
                    <a:cubicBezTo>
                      <a:pt x="4284218" y="320802"/>
                      <a:pt x="4295013" y="302514"/>
                      <a:pt x="4305427" y="285496"/>
                    </a:cubicBezTo>
                    <a:cubicBezTo>
                      <a:pt x="4314952" y="269875"/>
                      <a:pt x="4323461" y="256286"/>
                      <a:pt x="4332986" y="240411"/>
                    </a:cubicBezTo>
                    <a:cubicBezTo>
                      <a:pt x="4343654" y="222758"/>
                      <a:pt x="4356735" y="202946"/>
                      <a:pt x="4366387" y="184150"/>
                    </a:cubicBezTo>
                    <a:cubicBezTo>
                      <a:pt x="4375404" y="166497"/>
                      <a:pt x="4381246" y="149479"/>
                      <a:pt x="4389374" y="131191"/>
                    </a:cubicBezTo>
                    <a:cubicBezTo>
                      <a:pt x="4398137" y="111379"/>
                      <a:pt x="4407281" y="88392"/>
                      <a:pt x="4417314" y="69469"/>
                    </a:cubicBezTo>
                    <a:cubicBezTo>
                      <a:pt x="4426458" y="52451"/>
                      <a:pt x="4438777" y="32512"/>
                      <a:pt x="4446397" y="22352"/>
                    </a:cubicBezTo>
                    <a:cubicBezTo>
                      <a:pt x="4450461" y="16891"/>
                      <a:pt x="4452874" y="13970"/>
                      <a:pt x="4456938" y="10795"/>
                    </a:cubicBezTo>
                    <a:cubicBezTo>
                      <a:pt x="4461002" y="7620"/>
                      <a:pt x="4465828" y="4953"/>
                      <a:pt x="4470654" y="3175"/>
                    </a:cubicBezTo>
                    <a:cubicBezTo>
                      <a:pt x="4475480" y="1397"/>
                      <a:pt x="4480941" y="381"/>
                      <a:pt x="4486148" y="254"/>
                    </a:cubicBezTo>
                    <a:cubicBezTo>
                      <a:pt x="4491355" y="127"/>
                      <a:pt x="4496816" y="1016"/>
                      <a:pt x="4501769" y="2540"/>
                    </a:cubicBezTo>
                    <a:cubicBezTo>
                      <a:pt x="4506722" y="4064"/>
                      <a:pt x="4511675" y="6604"/>
                      <a:pt x="4515866" y="9652"/>
                    </a:cubicBezTo>
                    <a:cubicBezTo>
                      <a:pt x="4520057" y="12700"/>
                      <a:pt x="4523994" y="16637"/>
                      <a:pt x="4526915" y="20828"/>
                    </a:cubicBezTo>
                    <a:cubicBezTo>
                      <a:pt x="4529963" y="25019"/>
                      <a:pt x="4532249" y="30099"/>
                      <a:pt x="4533773" y="35052"/>
                    </a:cubicBezTo>
                    <a:cubicBezTo>
                      <a:pt x="4535297" y="40005"/>
                      <a:pt x="4536059" y="45466"/>
                      <a:pt x="4535805" y="50673"/>
                    </a:cubicBezTo>
                    <a:cubicBezTo>
                      <a:pt x="4535551" y="55880"/>
                      <a:pt x="4534408" y="61214"/>
                      <a:pt x="4532630" y="66040"/>
                    </a:cubicBezTo>
                    <a:cubicBezTo>
                      <a:pt x="4530725" y="70866"/>
                      <a:pt x="4528058" y="75565"/>
                      <a:pt x="4524756" y="79629"/>
                    </a:cubicBezTo>
                    <a:cubicBezTo>
                      <a:pt x="4521454" y="83693"/>
                      <a:pt x="4517390" y="87376"/>
                      <a:pt x="4512945" y="90170"/>
                    </a:cubicBezTo>
                    <a:cubicBezTo>
                      <a:pt x="4508627" y="92964"/>
                      <a:pt x="4503547" y="95123"/>
                      <a:pt x="4498467" y="96266"/>
                    </a:cubicBezTo>
                    <a:cubicBezTo>
                      <a:pt x="4493514" y="97409"/>
                      <a:pt x="4487926" y="97917"/>
                      <a:pt x="4482846" y="97409"/>
                    </a:cubicBezTo>
                    <a:cubicBezTo>
                      <a:pt x="4477639" y="96901"/>
                      <a:pt x="4472305" y="95504"/>
                      <a:pt x="4467606" y="93472"/>
                    </a:cubicBezTo>
                    <a:cubicBezTo>
                      <a:pt x="4462907" y="91313"/>
                      <a:pt x="4458208" y="88392"/>
                      <a:pt x="4454398" y="84836"/>
                    </a:cubicBezTo>
                    <a:cubicBezTo>
                      <a:pt x="4450588" y="81407"/>
                      <a:pt x="4447159" y="77089"/>
                      <a:pt x="4444619" y="72517"/>
                    </a:cubicBezTo>
                    <a:cubicBezTo>
                      <a:pt x="4442079" y="67945"/>
                      <a:pt x="4440174" y="62738"/>
                      <a:pt x="4439285" y="57658"/>
                    </a:cubicBezTo>
                    <a:cubicBezTo>
                      <a:pt x="4438396" y="52578"/>
                      <a:pt x="4438269" y="46990"/>
                      <a:pt x="4439031" y="41910"/>
                    </a:cubicBezTo>
                    <a:cubicBezTo>
                      <a:pt x="4439793" y="36830"/>
                      <a:pt x="4441444" y="31496"/>
                      <a:pt x="4443730" y="26924"/>
                    </a:cubicBezTo>
                    <a:cubicBezTo>
                      <a:pt x="4446016" y="22352"/>
                      <a:pt x="4449318" y="17907"/>
                      <a:pt x="4453001" y="14224"/>
                    </a:cubicBezTo>
                    <a:cubicBezTo>
                      <a:pt x="4456684" y="10668"/>
                      <a:pt x="4461129" y="7493"/>
                      <a:pt x="4465828" y="5207"/>
                    </a:cubicBezTo>
                    <a:cubicBezTo>
                      <a:pt x="4470527" y="2921"/>
                      <a:pt x="4475734" y="1270"/>
                      <a:pt x="4480941" y="635"/>
                    </a:cubicBezTo>
                    <a:cubicBezTo>
                      <a:pt x="4486021" y="0"/>
                      <a:pt x="4491609" y="254"/>
                      <a:pt x="4496689" y="1270"/>
                    </a:cubicBezTo>
                    <a:cubicBezTo>
                      <a:pt x="4501769" y="2286"/>
                      <a:pt x="4506976" y="4191"/>
                      <a:pt x="4511421" y="6731"/>
                    </a:cubicBezTo>
                    <a:cubicBezTo>
                      <a:pt x="4515866" y="9271"/>
                      <a:pt x="4520184" y="12827"/>
                      <a:pt x="4523613" y="16764"/>
                    </a:cubicBezTo>
                    <a:cubicBezTo>
                      <a:pt x="4527042" y="20701"/>
                      <a:pt x="4529963" y="25273"/>
                      <a:pt x="4531995" y="30099"/>
                    </a:cubicBezTo>
                    <a:cubicBezTo>
                      <a:pt x="4534027" y="34798"/>
                      <a:pt x="4535297" y="40132"/>
                      <a:pt x="4535678" y="45339"/>
                    </a:cubicBezTo>
                    <a:cubicBezTo>
                      <a:pt x="4536059" y="50546"/>
                      <a:pt x="4535551" y="56007"/>
                      <a:pt x="4534281" y="61087"/>
                    </a:cubicBezTo>
                    <a:cubicBezTo>
                      <a:pt x="4533011" y="66040"/>
                      <a:pt x="4527931" y="75438"/>
                      <a:pt x="4527931" y="75438"/>
                    </a:cubicBezTo>
                    <a:cubicBezTo>
                      <a:pt x="4527931" y="75438"/>
                      <a:pt x="4499229" y="119888"/>
                      <a:pt x="4487926" y="139700"/>
                    </a:cubicBezTo>
                    <a:cubicBezTo>
                      <a:pt x="4478655" y="156083"/>
                      <a:pt x="4472940" y="170688"/>
                      <a:pt x="4464177" y="185547"/>
                    </a:cubicBezTo>
                    <a:cubicBezTo>
                      <a:pt x="4455414" y="200533"/>
                      <a:pt x="4446143" y="214122"/>
                      <a:pt x="4435475" y="229235"/>
                    </a:cubicBezTo>
                    <a:cubicBezTo>
                      <a:pt x="4423537" y="246253"/>
                      <a:pt x="4407789" y="265430"/>
                      <a:pt x="4395343" y="282067"/>
                    </a:cubicBezTo>
                    <a:cubicBezTo>
                      <a:pt x="4384421" y="296799"/>
                      <a:pt x="4375277" y="309372"/>
                      <a:pt x="4364736" y="324231"/>
                    </a:cubicBezTo>
                    <a:cubicBezTo>
                      <a:pt x="4352925" y="340741"/>
                      <a:pt x="4340733" y="359156"/>
                      <a:pt x="4327906" y="377063"/>
                    </a:cubicBezTo>
                    <a:cubicBezTo>
                      <a:pt x="4314444" y="395986"/>
                      <a:pt x="4300220" y="415290"/>
                      <a:pt x="4285615" y="434721"/>
                    </a:cubicBezTo>
                    <a:cubicBezTo>
                      <a:pt x="4270502" y="454914"/>
                      <a:pt x="4255008" y="475488"/>
                      <a:pt x="4238625" y="495808"/>
                    </a:cubicBezTo>
                    <a:cubicBezTo>
                      <a:pt x="4221861" y="516636"/>
                      <a:pt x="4204208" y="537591"/>
                      <a:pt x="4186047" y="558165"/>
                    </a:cubicBezTo>
                    <a:cubicBezTo>
                      <a:pt x="4167378" y="579120"/>
                      <a:pt x="4147947" y="599567"/>
                      <a:pt x="4128008" y="620522"/>
                    </a:cubicBezTo>
                    <a:cubicBezTo>
                      <a:pt x="4107307" y="642366"/>
                      <a:pt x="4085844" y="664337"/>
                      <a:pt x="4063746" y="686689"/>
                    </a:cubicBezTo>
                    <a:cubicBezTo>
                      <a:pt x="4040632" y="710057"/>
                      <a:pt x="4016883" y="734060"/>
                      <a:pt x="3991991" y="757682"/>
                    </a:cubicBezTo>
                    <a:cubicBezTo>
                      <a:pt x="3966210" y="782193"/>
                      <a:pt x="3939540" y="806450"/>
                      <a:pt x="3911727" y="831088"/>
                    </a:cubicBezTo>
                    <a:cubicBezTo>
                      <a:pt x="3882517" y="856996"/>
                      <a:pt x="3851910" y="883285"/>
                      <a:pt x="3820922" y="909447"/>
                    </a:cubicBezTo>
                    <a:cubicBezTo>
                      <a:pt x="3789045" y="936244"/>
                      <a:pt x="3757041" y="962914"/>
                      <a:pt x="3723132" y="989965"/>
                    </a:cubicBezTo>
                    <a:cubicBezTo>
                      <a:pt x="3687191" y="1018667"/>
                      <a:pt x="3650361" y="1046988"/>
                      <a:pt x="3610610" y="1076706"/>
                    </a:cubicBezTo>
                    <a:cubicBezTo>
                      <a:pt x="3566922" y="1109472"/>
                      <a:pt x="3520186" y="1144397"/>
                      <a:pt x="3471545" y="1177798"/>
                    </a:cubicBezTo>
                    <a:cubicBezTo>
                      <a:pt x="3419856" y="1213231"/>
                      <a:pt x="3366516" y="1249172"/>
                      <a:pt x="3308858" y="1282954"/>
                    </a:cubicBezTo>
                    <a:cubicBezTo>
                      <a:pt x="3247009" y="1319149"/>
                      <a:pt x="3182112" y="1353185"/>
                      <a:pt x="3111754" y="1387221"/>
                    </a:cubicBezTo>
                    <a:cubicBezTo>
                      <a:pt x="3033649" y="1425067"/>
                      <a:pt x="2948813" y="1462913"/>
                      <a:pt x="2860421" y="1498219"/>
                    </a:cubicBezTo>
                    <a:cubicBezTo>
                      <a:pt x="2764536" y="1536573"/>
                      <a:pt x="2661539" y="1573149"/>
                      <a:pt x="2556637" y="1607312"/>
                    </a:cubicBezTo>
                    <a:cubicBezTo>
                      <a:pt x="2446147" y="1643253"/>
                      <a:pt x="2330069" y="1677924"/>
                      <a:pt x="2212975" y="1708023"/>
                    </a:cubicBezTo>
                    <a:cubicBezTo>
                      <a:pt x="2092833" y="1738884"/>
                      <a:pt x="1967865" y="1767713"/>
                      <a:pt x="1844421" y="1789811"/>
                    </a:cubicBezTo>
                    <a:cubicBezTo>
                      <a:pt x="1721612" y="1811909"/>
                      <a:pt x="1599438" y="1828038"/>
                      <a:pt x="1474216" y="1840738"/>
                    </a:cubicBezTo>
                    <a:cubicBezTo>
                      <a:pt x="1346073" y="1853819"/>
                      <a:pt x="1213104" y="1860931"/>
                      <a:pt x="1084199" y="1866519"/>
                    </a:cubicBezTo>
                    <a:cubicBezTo>
                      <a:pt x="957580" y="1871980"/>
                      <a:pt x="825500" y="1872742"/>
                      <a:pt x="707263" y="1874139"/>
                    </a:cubicBezTo>
                    <a:cubicBezTo>
                      <a:pt x="602107" y="1875409"/>
                      <a:pt x="501777" y="1874774"/>
                      <a:pt x="409448" y="1875155"/>
                    </a:cubicBezTo>
                    <a:cubicBezTo>
                      <a:pt x="329311" y="1875536"/>
                      <a:pt x="252349" y="1875790"/>
                      <a:pt x="184658" y="1876425"/>
                    </a:cubicBezTo>
                    <a:cubicBezTo>
                      <a:pt x="128905" y="1876933"/>
                      <a:pt x="50927" y="1879473"/>
                      <a:pt x="32258" y="1878330"/>
                    </a:cubicBezTo>
                    <a:cubicBezTo>
                      <a:pt x="28067" y="1878076"/>
                      <a:pt x="27051" y="1877949"/>
                      <a:pt x="24511" y="1877314"/>
                    </a:cubicBezTo>
                    <a:cubicBezTo>
                      <a:pt x="21971" y="1876679"/>
                      <a:pt x="19558" y="1875790"/>
                      <a:pt x="17272" y="1874647"/>
                    </a:cubicBezTo>
                    <a:cubicBezTo>
                      <a:pt x="14986" y="1873504"/>
                      <a:pt x="12827" y="1871853"/>
                      <a:pt x="10922" y="1870202"/>
                    </a:cubicBezTo>
                    <a:cubicBezTo>
                      <a:pt x="9017" y="1868551"/>
                      <a:pt x="7239" y="1866519"/>
                      <a:pt x="5842" y="1864487"/>
                    </a:cubicBezTo>
                    <a:cubicBezTo>
                      <a:pt x="4445" y="1862328"/>
                      <a:pt x="3175" y="1860042"/>
                      <a:pt x="2286" y="1857629"/>
                    </a:cubicBezTo>
                    <a:cubicBezTo>
                      <a:pt x="1397" y="1855216"/>
                      <a:pt x="635" y="1852549"/>
                      <a:pt x="381" y="1850009"/>
                    </a:cubicBezTo>
                    <a:cubicBezTo>
                      <a:pt x="127" y="1847469"/>
                      <a:pt x="0" y="1844802"/>
                      <a:pt x="381" y="1842262"/>
                    </a:cubicBezTo>
                    <a:cubicBezTo>
                      <a:pt x="762" y="1839722"/>
                      <a:pt x="1397" y="1837182"/>
                      <a:pt x="2286" y="1834769"/>
                    </a:cubicBezTo>
                    <a:cubicBezTo>
                      <a:pt x="3175" y="1832356"/>
                      <a:pt x="4445" y="1830070"/>
                      <a:pt x="5842" y="1827911"/>
                    </a:cubicBezTo>
                    <a:cubicBezTo>
                      <a:pt x="7239" y="1825879"/>
                      <a:pt x="9017" y="1823847"/>
                      <a:pt x="10922" y="1822196"/>
                    </a:cubicBezTo>
                    <a:cubicBezTo>
                      <a:pt x="12827" y="1820545"/>
                      <a:pt x="14986" y="1818894"/>
                      <a:pt x="17272" y="1817751"/>
                    </a:cubicBezTo>
                    <a:cubicBezTo>
                      <a:pt x="19558" y="1816481"/>
                      <a:pt x="21971" y="1815592"/>
                      <a:pt x="24511" y="1814957"/>
                    </a:cubicBezTo>
                    <a:cubicBezTo>
                      <a:pt x="27051" y="1814322"/>
                      <a:pt x="32258" y="1814068"/>
                      <a:pt x="32258" y="1814068"/>
                    </a:cubicBezTo>
                  </a:path>
                </a:pathLst>
              </a:custGeom>
              <a:solidFill>
                <a:srgbClr val="072E9F"/>
              </a:solidFill>
              <a:ln cap="sq">
                <a:noFill/>
                <a:prstDash val="solid"/>
                <a:miter/>
              </a:ln>
            </p:spPr>
          </p:sp>
        </p:grpSp>
        <p:grpSp>
          <p:nvGrpSpPr>
            <p:cNvPr name="Group 48" id="48"/>
            <p:cNvGrpSpPr/>
            <p:nvPr/>
          </p:nvGrpSpPr>
          <p:grpSpPr>
            <a:xfrm rot="0">
              <a:off x="2140598" y="0"/>
              <a:ext cx="327167" cy="374087"/>
              <a:chOff x="0" y="0"/>
              <a:chExt cx="618109" cy="706755"/>
            </a:xfrm>
          </p:grpSpPr>
          <p:sp>
            <p:nvSpPr>
              <p:cNvPr name="Freeform 49" id="49"/>
              <p:cNvSpPr/>
              <p:nvPr/>
            </p:nvSpPr>
            <p:spPr>
              <a:xfrm flipH="false" flipV="false" rot="0">
                <a:off x="50546" y="43180"/>
                <a:ext cx="517398" cy="613029"/>
              </a:xfrm>
              <a:custGeom>
                <a:avLst/>
                <a:gdLst/>
                <a:ahLst/>
                <a:cxnLst/>
                <a:rect r="r" b="b" t="t" l="l"/>
                <a:pathLst>
                  <a:path h="613029" w="517398">
                    <a:moveTo>
                      <a:pt x="17272" y="295783"/>
                    </a:moveTo>
                    <a:cubicBezTo>
                      <a:pt x="117221" y="222885"/>
                      <a:pt x="141605" y="205613"/>
                      <a:pt x="165989" y="188722"/>
                    </a:cubicBezTo>
                    <a:cubicBezTo>
                      <a:pt x="189865" y="172085"/>
                      <a:pt x="214503" y="155956"/>
                      <a:pt x="237490" y="139700"/>
                    </a:cubicBezTo>
                    <a:cubicBezTo>
                      <a:pt x="259207" y="124206"/>
                      <a:pt x="281305" y="107569"/>
                      <a:pt x="300355" y="93345"/>
                    </a:cubicBezTo>
                    <a:cubicBezTo>
                      <a:pt x="316484" y="81280"/>
                      <a:pt x="329565" y="71374"/>
                      <a:pt x="344551" y="59817"/>
                    </a:cubicBezTo>
                    <a:cubicBezTo>
                      <a:pt x="360172" y="47752"/>
                      <a:pt x="373380" y="31115"/>
                      <a:pt x="392176" y="22479"/>
                    </a:cubicBezTo>
                    <a:cubicBezTo>
                      <a:pt x="413131" y="12827"/>
                      <a:pt x="446913" y="0"/>
                      <a:pt x="465963" y="7620"/>
                    </a:cubicBezTo>
                    <a:cubicBezTo>
                      <a:pt x="483997" y="14859"/>
                      <a:pt x="496697" y="41529"/>
                      <a:pt x="504952" y="63500"/>
                    </a:cubicBezTo>
                    <a:cubicBezTo>
                      <a:pt x="514350" y="88646"/>
                      <a:pt x="512699" y="123952"/>
                      <a:pt x="514604" y="152146"/>
                    </a:cubicBezTo>
                    <a:cubicBezTo>
                      <a:pt x="516382" y="177927"/>
                      <a:pt x="516636" y="200533"/>
                      <a:pt x="516763" y="226187"/>
                    </a:cubicBezTo>
                    <a:cubicBezTo>
                      <a:pt x="516890" y="254000"/>
                      <a:pt x="515874" y="284353"/>
                      <a:pt x="515366" y="313309"/>
                    </a:cubicBezTo>
                    <a:cubicBezTo>
                      <a:pt x="514858" y="342138"/>
                      <a:pt x="513969" y="372364"/>
                      <a:pt x="513715" y="399796"/>
                    </a:cubicBezTo>
                    <a:cubicBezTo>
                      <a:pt x="513461" y="424815"/>
                      <a:pt x="513461" y="445516"/>
                      <a:pt x="513842" y="471297"/>
                    </a:cubicBezTo>
                    <a:cubicBezTo>
                      <a:pt x="514223" y="501523"/>
                      <a:pt x="517398" y="551688"/>
                      <a:pt x="516128" y="569595"/>
                    </a:cubicBezTo>
                    <a:cubicBezTo>
                      <a:pt x="515620" y="576326"/>
                      <a:pt x="515366" y="579120"/>
                      <a:pt x="513842" y="583438"/>
                    </a:cubicBezTo>
                    <a:cubicBezTo>
                      <a:pt x="512445" y="587756"/>
                      <a:pt x="510159" y="592074"/>
                      <a:pt x="507365" y="595757"/>
                    </a:cubicBezTo>
                    <a:cubicBezTo>
                      <a:pt x="504571" y="599440"/>
                      <a:pt x="501015" y="602869"/>
                      <a:pt x="497205" y="605409"/>
                    </a:cubicBezTo>
                    <a:cubicBezTo>
                      <a:pt x="493395" y="607949"/>
                      <a:pt x="488950" y="609981"/>
                      <a:pt x="484505" y="611251"/>
                    </a:cubicBezTo>
                    <a:cubicBezTo>
                      <a:pt x="480060" y="612521"/>
                      <a:pt x="475107" y="613029"/>
                      <a:pt x="470535" y="612775"/>
                    </a:cubicBezTo>
                    <a:cubicBezTo>
                      <a:pt x="465963" y="612521"/>
                      <a:pt x="461264" y="611505"/>
                      <a:pt x="456946" y="609854"/>
                    </a:cubicBezTo>
                    <a:cubicBezTo>
                      <a:pt x="452628" y="608203"/>
                      <a:pt x="448437" y="605663"/>
                      <a:pt x="444881" y="602615"/>
                    </a:cubicBezTo>
                    <a:cubicBezTo>
                      <a:pt x="441325" y="599694"/>
                      <a:pt x="438277" y="595884"/>
                      <a:pt x="435864" y="591947"/>
                    </a:cubicBezTo>
                    <a:cubicBezTo>
                      <a:pt x="433451" y="588010"/>
                      <a:pt x="431673" y="583438"/>
                      <a:pt x="430657" y="578993"/>
                    </a:cubicBezTo>
                    <a:cubicBezTo>
                      <a:pt x="429641" y="574548"/>
                      <a:pt x="429387" y="569595"/>
                      <a:pt x="429895" y="565023"/>
                    </a:cubicBezTo>
                    <a:cubicBezTo>
                      <a:pt x="430403" y="560451"/>
                      <a:pt x="431673" y="555752"/>
                      <a:pt x="433578" y="551561"/>
                    </a:cubicBezTo>
                    <a:cubicBezTo>
                      <a:pt x="435483" y="547370"/>
                      <a:pt x="438277" y="543306"/>
                      <a:pt x="441452" y="539877"/>
                    </a:cubicBezTo>
                    <a:cubicBezTo>
                      <a:pt x="444627" y="536575"/>
                      <a:pt x="448437" y="533527"/>
                      <a:pt x="452501" y="531368"/>
                    </a:cubicBezTo>
                    <a:cubicBezTo>
                      <a:pt x="456565" y="529209"/>
                      <a:pt x="461264" y="527685"/>
                      <a:pt x="465836" y="526923"/>
                    </a:cubicBezTo>
                    <a:cubicBezTo>
                      <a:pt x="470408" y="526161"/>
                      <a:pt x="475234" y="526161"/>
                      <a:pt x="479806" y="526923"/>
                    </a:cubicBezTo>
                    <a:cubicBezTo>
                      <a:pt x="484378" y="527685"/>
                      <a:pt x="489077" y="529209"/>
                      <a:pt x="493141" y="531368"/>
                    </a:cubicBezTo>
                    <a:cubicBezTo>
                      <a:pt x="497205" y="533527"/>
                      <a:pt x="501015" y="536575"/>
                      <a:pt x="504190" y="539877"/>
                    </a:cubicBezTo>
                    <a:cubicBezTo>
                      <a:pt x="507365" y="543179"/>
                      <a:pt x="510159" y="547243"/>
                      <a:pt x="512064" y="551434"/>
                    </a:cubicBezTo>
                    <a:cubicBezTo>
                      <a:pt x="513969" y="555625"/>
                      <a:pt x="515366" y="560324"/>
                      <a:pt x="515874" y="564896"/>
                    </a:cubicBezTo>
                    <a:cubicBezTo>
                      <a:pt x="516382" y="569468"/>
                      <a:pt x="516128" y="574421"/>
                      <a:pt x="515112" y="578866"/>
                    </a:cubicBezTo>
                    <a:cubicBezTo>
                      <a:pt x="514096" y="583438"/>
                      <a:pt x="512445" y="588010"/>
                      <a:pt x="510032" y="591947"/>
                    </a:cubicBezTo>
                    <a:cubicBezTo>
                      <a:pt x="507619" y="595884"/>
                      <a:pt x="504444" y="599567"/>
                      <a:pt x="500888" y="602615"/>
                    </a:cubicBezTo>
                    <a:cubicBezTo>
                      <a:pt x="497332" y="605536"/>
                      <a:pt x="493268" y="608203"/>
                      <a:pt x="488950" y="609854"/>
                    </a:cubicBezTo>
                    <a:cubicBezTo>
                      <a:pt x="484632" y="611505"/>
                      <a:pt x="479806" y="612521"/>
                      <a:pt x="475234" y="612775"/>
                    </a:cubicBezTo>
                    <a:cubicBezTo>
                      <a:pt x="470662" y="613029"/>
                      <a:pt x="465836" y="612648"/>
                      <a:pt x="461391" y="611378"/>
                    </a:cubicBezTo>
                    <a:cubicBezTo>
                      <a:pt x="456946" y="610108"/>
                      <a:pt x="452501" y="607949"/>
                      <a:pt x="448691" y="605409"/>
                    </a:cubicBezTo>
                    <a:cubicBezTo>
                      <a:pt x="444881" y="602869"/>
                      <a:pt x="441198" y="599567"/>
                      <a:pt x="438404" y="595884"/>
                    </a:cubicBezTo>
                    <a:cubicBezTo>
                      <a:pt x="435610" y="592201"/>
                      <a:pt x="433451" y="587756"/>
                      <a:pt x="431927" y="583438"/>
                    </a:cubicBezTo>
                    <a:cubicBezTo>
                      <a:pt x="430530" y="579120"/>
                      <a:pt x="429641" y="569722"/>
                      <a:pt x="429641" y="569722"/>
                    </a:cubicBezTo>
                    <a:cubicBezTo>
                      <a:pt x="429641" y="569722"/>
                      <a:pt x="431165" y="501777"/>
                      <a:pt x="431419" y="471678"/>
                    </a:cubicBezTo>
                    <a:cubicBezTo>
                      <a:pt x="431546" y="446024"/>
                      <a:pt x="431546" y="425196"/>
                      <a:pt x="431038" y="400431"/>
                    </a:cubicBezTo>
                    <a:cubicBezTo>
                      <a:pt x="430403" y="373253"/>
                      <a:pt x="429260" y="343408"/>
                      <a:pt x="427863" y="315087"/>
                    </a:cubicBezTo>
                    <a:cubicBezTo>
                      <a:pt x="426593" y="287020"/>
                      <a:pt x="424815" y="258318"/>
                      <a:pt x="423037" y="231394"/>
                    </a:cubicBezTo>
                    <a:cubicBezTo>
                      <a:pt x="421386" y="206375"/>
                      <a:pt x="414147" y="182372"/>
                      <a:pt x="417322" y="159131"/>
                    </a:cubicBezTo>
                    <a:cubicBezTo>
                      <a:pt x="420497" y="136144"/>
                      <a:pt x="447294" y="97155"/>
                      <a:pt x="441579" y="92456"/>
                    </a:cubicBezTo>
                    <a:cubicBezTo>
                      <a:pt x="436245" y="88138"/>
                      <a:pt x="406908" y="113665"/>
                      <a:pt x="390525" y="124206"/>
                    </a:cubicBezTo>
                    <a:cubicBezTo>
                      <a:pt x="375031" y="134239"/>
                      <a:pt x="361696" y="142748"/>
                      <a:pt x="345567" y="154178"/>
                    </a:cubicBezTo>
                    <a:cubicBezTo>
                      <a:pt x="326009" y="168021"/>
                      <a:pt x="303403" y="185801"/>
                      <a:pt x="281813" y="201930"/>
                    </a:cubicBezTo>
                    <a:cubicBezTo>
                      <a:pt x="259461" y="218567"/>
                      <a:pt x="236093" y="235077"/>
                      <a:pt x="213487" y="252349"/>
                    </a:cubicBezTo>
                    <a:cubicBezTo>
                      <a:pt x="190627" y="269748"/>
                      <a:pt x="168148" y="287147"/>
                      <a:pt x="145542" y="305943"/>
                    </a:cubicBezTo>
                    <a:cubicBezTo>
                      <a:pt x="122047" y="325501"/>
                      <a:pt x="88138" y="358394"/>
                      <a:pt x="75438" y="367919"/>
                    </a:cubicBezTo>
                    <a:cubicBezTo>
                      <a:pt x="70993" y="371221"/>
                      <a:pt x="69342" y="372237"/>
                      <a:pt x="66040" y="373761"/>
                    </a:cubicBezTo>
                    <a:cubicBezTo>
                      <a:pt x="62738" y="375285"/>
                      <a:pt x="59055" y="376555"/>
                      <a:pt x="55372" y="377317"/>
                    </a:cubicBezTo>
                    <a:cubicBezTo>
                      <a:pt x="51816" y="378079"/>
                      <a:pt x="48006" y="378206"/>
                      <a:pt x="44323" y="378079"/>
                    </a:cubicBezTo>
                    <a:cubicBezTo>
                      <a:pt x="40640" y="377952"/>
                      <a:pt x="36830" y="377317"/>
                      <a:pt x="33274" y="376301"/>
                    </a:cubicBezTo>
                    <a:cubicBezTo>
                      <a:pt x="29718" y="375285"/>
                      <a:pt x="26162" y="373761"/>
                      <a:pt x="22987" y="371856"/>
                    </a:cubicBezTo>
                    <a:cubicBezTo>
                      <a:pt x="19812" y="369951"/>
                      <a:pt x="16764" y="367665"/>
                      <a:pt x="14097" y="365125"/>
                    </a:cubicBezTo>
                    <a:cubicBezTo>
                      <a:pt x="11430" y="362585"/>
                      <a:pt x="9017" y="359537"/>
                      <a:pt x="7112" y="356362"/>
                    </a:cubicBezTo>
                    <a:cubicBezTo>
                      <a:pt x="5207" y="353187"/>
                      <a:pt x="3556" y="349885"/>
                      <a:pt x="2413" y="346329"/>
                    </a:cubicBezTo>
                    <a:cubicBezTo>
                      <a:pt x="1270" y="342773"/>
                      <a:pt x="508" y="338963"/>
                      <a:pt x="254" y="335280"/>
                    </a:cubicBezTo>
                    <a:cubicBezTo>
                      <a:pt x="0" y="331597"/>
                      <a:pt x="127" y="327914"/>
                      <a:pt x="762" y="324231"/>
                    </a:cubicBezTo>
                    <a:cubicBezTo>
                      <a:pt x="1397" y="320548"/>
                      <a:pt x="2413" y="316865"/>
                      <a:pt x="3937" y="313436"/>
                    </a:cubicBezTo>
                    <a:cubicBezTo>
                      <a:pt x="5334" y="310007"/>
                      <a:pt x="7239" y="306705"/>
                      <a:pt x="9525" y="303784"/>
                    </a:cubicBezTo>
                    <a:cubicBezTo>
                      <a:pt x="11811" y="300863"/>
                      <a:pt x="17399" y="295783"/>
                      <a:pt x="17399" y="295783"/>
                    </a:cubicBezTo>
                  </a:path>
                </a:pathLst>
              </a:custGeom>
              <a:solidFill>
                <a:srgbClr val="072E9F"/>
              </a:solidFill>
              <a:ln cap="sq">
                <a:noFill/>
                <a:prstDash val="solid"/>
                <a:miter/>
              </a:ln>
            </p:spPr>
          </p:sp>
        </p:grpSp>
      </p:grpSp>
      <p:grpSp>
        <p:nvGrpSpPr>
          <p:cNvPr name="Group 50" id="50"/>
          <p:cNvGrpSpPr/>
          <p:nvPr/>
        </p:nvGrpSpPr>
        <p:grpSpPr>
          <a:xfrm rot="0">
            <a:off x="3162318" y="8777120"/>
            <a:ext cx="614846" cy="531846"/>
            <a:chOff x="0" y="0"/>
            <a:chExt cx="1393317" cy="1205230"/>
          </a:xfrm>
        </p:grpSpPr>
        <p:sp>
          <p:nvSpPr>
            <p:cNvPr name="Freeform 51" id="51"/>
            <p:cNvSpPr/>
            <p:nvPr/>
          </p:nvSpPr>
          <p:spPr>
            <a:xfrm flipH="false" flipV="false" rot="0">
              <a:off x="47879" y="50419"/>
              <a:ext cx="1294765" cy="1104265"/>
            </a:xfrm>
            <a:custGeom>
              <a:avLst/>
              <a:gdLst/>
              <a:ahLst/>
              <a:cxnLst/>
              <a:rect r="r" b="b" t="t" l="l"/>
              <a:pathLst>
                <a:path h="1104265" w="1294765">
                  <a:moveTo>
                    <a:pt x="436118" y="967486"/>
                  </a:moveTo>
                  <a:cubicBezTo>
                    <a:pt x="440817" y="817118"/>
                    <a:pt x="441452" y="763016"/>
                    <a:pt x="442214" y="711835"/>
                  </a:cubicBezTo>
                  <a:cubicBezTo>
                    <a:pt x="442976" y="658749"/>
                    <a:pt x="443484" y="602996"/>
                    <a:pt x="443992" y="549910"/>
                  </a:cubicBezTo>
                  <a:cubicBezTo>
                    <a:pt x="444500" y="498475"/>
                    <a:pt x="445008" y="447548"/>
                    <a:pt x="445389" y="398018"/>
                  </a:cubicBezTo>
                  <a:cubicBezTo>
                    <a:pt x="445770" y="350647"/>
                    <a:pt x="446151" y="301879"/>
                    <a:pt x="446405" y="258826"/>
                  </a:cubicBezTo>
                  <a:cubicBezTo>
                    <a:pt x="446659" y="221488"/>
                    <a:pt x="447548" y="185039"/>
                    <a:pt x="447040" y="154051"/>
                  </a:cubicBezTo>
                  <a:cubicBezTo>
                    <a:pt x="446659" y="129286"/>
                    <a:pt x="445643" y="108204"/>
                    <a:pt x="444246" y="87249"/>
                  </a:cubicBezTo>
                  <a:cubicBezTo>
                    <a:pt x="442976" y="68580"/>
                    <a:pt x="439039" y="44450"/>
                    <a:pt x="439166" y="34417"/>
                  </a:cubicBezTo>
                  <a:cubicBezTo>
                    <a:pt x="439166" y="30480"/>
                    <a:pt x="439547" y="28829"/>
                    <a:pt x="440182" y="26162"/>
                  </a:cubicBezTo>
                  <a:cubicBezTo>
                    <a:pt x="440817" y="23495"/>
                    <a:pt x="441833" y="20828"/>
                    <a:pt x="443103" y="18415"/>
                  </a:cubicBezTo>
                  <a:cubicBezTo>
                    <a:pt x="444373" y="16002"/>
                    <a:pt x="446024" y="13716"/>
                    <a:pt x="447802" y="11684"/>
                  </a:cubicBezTo>
                  <a:cubicBezTo>
                    <a:pt x="449580" y="9652"/>
                    <a:pt x="451739" y="7747"/>
                    <a:pt x="454025" y="6223"/>
                  </a:cubicBezTo>
                  <a:cubicBezTo>
                    <a:pt x="456311" y="4699"/>
                    <a:pt x="458851" y="3302"/>
                    <a:pt x="461391" y="2286"/>
                  </a:cubicBezTo>
                  <a:cubicBezTo>
                    <a:pt x="463931" y="1270"/>
                    <a:pt x="466725" y="762"/>
                    <a:pt x="469392" y="381"/>
                  </a:cubicBezTo>
                  <a:cubicBezTo>
                    <a:pt x="472059" y="0"/>
                    <a:pt x="474980" y="127"/>
                    <a:pt x="477647" y="381"/>
                  </a:cubicBezTo>
                  <a:cubicBezTo>
                    <a:pt x="480441" y="635"/>
                    <a:pt x="483235" y="1270"/>
                    <a:pt x="485775" y="2286"/>
                  </a:cubicBezTo>
                  <a:cubicBezTo>
                    <a:pt x="488315" y="3302"/>
                    <a:pt x="490855" y="4699"/>
                    <a:pt x="493141" y="6223"/>
                  </a:cubicBezTo>
                  <a:cubicBezTo>
                    <a:pt x="495427" y="7747"/>
                    <a:pt x="497459" y="9652"/>
                    <a:pt x="499237" y="11684"/>
                  </a:cubicBezTo>
                  <a:cubicBezTo>
                    <a:pt x="501015" y="13716"/>
                    <a:pt x="502666" y="16129"/>
                    <a:pt x="503936" y="18542"/>
                  </a:cubicBezTo>
                  <a:cubicBezTo>
                    <a:pt x="505206" y="20955"/>
                    <a:pt x="506349" y="23622"/>
                    <a:pt x="506984" y="26289"/>
                  </a:cubicBezTo>
                  <a:cubicBezTo>
                    <a:pt x="507619" y="28956"/>
                    <a:pt x="506222" y="30480"/>
                    <a:pt x="507873" y="34417"/>
                  </a:cubicBezTo>
                  <a:cubicBezTo>
                    <a:pt x="514731" y="51435"/>
                    <a:pt x="572008" y="111506"/>
                    <a:pt x="601472" y="155194"/>
                  </a:cubicBezTo>
                  <a:cubicBezTo>
                    <a:pt x="633222" y="202438"/>
                    <a:pt x="660781" y="256413"/>
                    <a:pt x="690880" y="308991"/>
                  </a:cubicBezTo>
                  <a:cubicBezTo>
                    <a:pt x="722376" y="363982"/>
                    <a:pt x="756031" y="424307"/>
                    <a:pt x="786511" y="478409"/>
                  </a:cubicBezTo>
                  <a:cubicBezTo>
                    <a:pt x="814578" y="528193"/>
                    <a:pt x="842137" y="577215"/>
                    <a:pt x="867283" y="621919"/>
                  </a:cubicBezTo>
                  <a:cubicBezTo>
                    <a:pt x="889381" y="661035"/>
                    <a:pt x="910082" y="699008"/>
                    <a:pt x="929513" y="731901"/>
                  </a:cubicBezTo>
                  <a:cubicBezTo>
                    <a:pt x="945642" y="759079"/>
                    <a:pt x="961263" y="784733"/>
                    <a:pt x="975106" y="805688"/>
                  </a:cubicBezTo>
                  <a:cubicBezTo>
                    <a:pt x="985647" y="821690"/>
                    <a:pt x="995553" y="834136"/>
                    <a:pt x="1004316" y="847217"/>
                  </a:cubicBezTo>
                  <a:cubicBezTo>
                    <a:pt x="1011936" y="858520"/>
                    <a:pt x="1020826" y="872490"/>
                    <a:pt x="1024763" y="879602"/>
                  </a:cubicBezTo>
                  <a:cubicBezTo>
                    <a:pt x="1026541" y="882904"/>
                    <a:pt x="1027430" y="884555"/>
                    <a:pt x="1028319" y="887222"/>
                  </a:cubicBezTo>
                  <a:cubicBezTo>
                    <a:pt x="1029208" y="889889"/>
                    <a:pt x="1029843" y="892810"/>
                    <a:pt x="1030097" y="895604"/>
                  </a:cubicBezTo>
                  <a:cubicBezTo>
                    <a:pt x="1030351" y="898398"/>
                    <a:pt x="1030224" y="901192"/>
                    <a:pt x="1029716" y="903986"/>
                  </a:cubicBezTo>
                  <a:cubicBezTo>
                    <a:pt x="1029208" y="906780"/>
                    <a:pt x="1028446" y="909574"/>
                    <a:pt x="1027303" y="912114"/>
                  </a:cubicBezTo>
                  <a:cubicBezTo>
                    <a:pt x="1026160" y="914654"/>
                    <a:pt x="1024636" y="917194"/>
                    <a:pt x="1022985" y="919480"/>
                  </a:cubicBezTo>
                  <a:cubicBezTo>
                    <a:pt x="1021334" y="921766"/>
                    <a:pt x="1019302" y="923798"/>
                    <a:pt x="1017143" y="925576"/>
                  </a:cubicBezTo>
                  <a:cubicBezTo>
                    <a:pt x="1014984" y="927354"/>
                    <a:pt x="1012444" y="928878"/>
                    <a:pt x="1009904" y="930148"/>
                  </a:cubicBezTo>
                  <a:cubicBezTo>
                    <a:pt x="1007364" y="931291"/>
                    <a:pt x="1004697" y="932307"/>
                    <a:pt x="1001903" y="932815"/>
                  </a:cubicBezTo>
                  <a:cubicBezTo>
                    <a:pt x="999109" y="933323"/>
                    <a:pt x="996188" y="933577"/>
                    <a:pt x="993394" y="933450"/>
                  </a:cubicBezTo>
                  <a:cubicBezTo>
                    <a:pt x="990600" y="933323"/>
                    <a:pt x="987806" y="932815"/>
                    <a:pt x="985139" y="932053"/>
                  </a:cubicBezTo>
                  <a:cubicBezTo>
                    <a:pt x="982472" y="931291"/>
                    <a:pt x="979678" y="930148"/>
                    <a:pt x="977265" y="928751"/>
                  </a:cubicBezTo>
                  <a:cubicBezTo>
                    <a:pt x="974852" y="927354"/>
                    <a:pt x="972566" y="925576"/>
                    <a:pt x="970534" y="923544"/>
                  </a:cubicBezTo>
                  <a:cubicBezTo>
                    <a:pt x="968502" y="921639"/>
                    <a:pt x="968502" y="917829"/>
                    <a:pt x="965200" y="916940"/>
                  </a:cubicBezTo>
                  <a:cubicBezTo>
                    <a:pt x="956437" y="914527"/>
                    <a:pt x="930021" y="935482"/>
                    <a:pt x="906780" y="937895"/>
                  </a:cubicBezTo>
                  <a:cubicBezTo>
                    <a:pt x="874268" y="941324"/>
                    <a:pt x="828675" y="927862"/>
                    <a:pt x="786765" y="921258"/>
                  </a:cubicBezTo>
                  <a:cubicBezTo>
                    <a:pt x="740537" y="913892"/>
                    <a:pt x="690880" y="903859"/>
                    <a:pt x="641223" y="895350"/>
                  </a:cubicBezTo>
                  <a:cubicBezTo>
                    <a:pt x="589407" y="886460"/>
                    <a:pt x="533527" y="876935"/>
                    <a:pt x="482346" y="868807"/>
                  </a:cubicBezTo>
                  <a:cubicBezTo>
                    <a:pt x="434594" y="861187"/>
                    <a:pt x="386969" y="854329"/>
                    <a:pt x="343789" y="847852"/>
                  </a:cubicBezTo>
                  <a:cubicBezTo>
                    <a:pt x="305943" y="842137"/>
                    <a:pt x="270637" y="836676"/>
                    <a:pt x="237236" y="832104"/>
                  </a:cubicBezTo>
                  <a:cubicBezTo>
                    <a:pt x="207772" y="828040"/>
                    <a:pt x="179197" y="824738"/>
                    <a:pt x="153924" y="821690"/>
                  </a:cubicBezTo>
                  <a:cubicBezTo>
                    <a:pt x="132969" y="819150"/>
                    <a:pt x="115316" y="817626"/>
                    <a:pt x="96139" y="814705"/>
                  </a:cubicBezTo>
                  <a:cubicBezTo>
                    <a:pt x="76962" y="811784"/>
                    <a:pt x="54102" y="814832"/>
                    <a:pt x="38862" y="804418"/>
                  </a:cubicBezTo>
                  <a:cubicBezTo>
                    <a:pt x="22352" y="793242"/>
                    <a:pt x="0" y="766699"/>
                    <a:pt x="2921" y="746379"/>
                  </a:cubicBezTo>
                  <a:cubicBezTo>
                    <a:pt x="6985" y="717550"/>
                    <a:pt x="66167" y="681863"/>
                    <a:pt x="105283" y="654431"/>
                  </a:cubicBezTo>
                  <a:cubicBezTo>
                    <a:pt x="148463" y="624078"/>
                    <a:pt x="199898" y="602615"/>
                    <a:pt x="253111" y="575056"/>
                  </a:cubicBezTo>
                  <a:cubicBezTo>
                    <a:pt x="314579" y="543179"/>
                    <a:pt x="385445" y="508000"/>
                    <a:pt x="453136" y="474726"/>
                  </a:cubicBezTo>
                  <a:cubicBezTo>
                    <a:pt x="522478" y="440690"/>
                    <a:pt x="595630" y="406146"/>
                    <a:pt x="664591" y="373380"/>
                  </a:cubicBezTo>
                  <a:cubicBezTo>
                    <a:pt x="730504" y="342138"/>
                    <a:pt x="797433" y="310896"/>
                    <a:pt x="858393" y="282575"/>
                  </a:cubicBezTo>
                  <a:cubicBezTo>
                    <a:pt x="912622" y="257429"/>
                    <a:pt x="965708" y="232791"/>
                    <a:pt x="1012317" y="211709"/>
                  </a:cubicBezTo>
                  <a:cubicBezTo>
                    <a:pt x="1050925" y="194310"/>
                    <a:pt x="1087374" y="178943"/>
                    <a:pt x="1118489" y="164719"/>
                  </a:cubicBezTo>
                  <a:cubicBezTo>
                    <a:pt x="1143127" y="153416"/>
                    <a:pt x="1163193" y="143510"/>
                    <a:pt x="1184275" y="133604"/>
                  </a:cubicBezTo>
                  <a:cubicBezTo>
                    <a:pt x="1203579" y="124460"/>
                    <a:pt x="1229995" y="111506"/>
                    <a:pt x="1240028" y="107442"/>
                  </a:cubicBezTo>
                  <a:cubicBezTo>
                    <a:pt x="1243711" y="105918"/>
                    <a:pt x="1244981" y="105537"/>
                    <a:pt x="1247648" y="104775"/>
                  </a:cubicBezTo>
                  <a:cubicBezTo>
                    <a:pt x="1250315" y="104013"/>
                    <a:pt x="1253109" y="103124"/>
                    <a:pt x="1255903" y="102870"/>
                  </a:cubicBezTo>
                  <a:cubicBezTo>
                    <a:pt x="1258697" y="102616"/>
                    <a:pt x="1261618" y="102743"/>
                    <a:pt x="1264412" y="103124"/>
                  </a:cubicBezTo>
                  <a:cubicBezTo>
                    <a:pt x="1267206" y="103505"/>
                    <a:pt x="1270000" y="104267"/>
                    <a:pt x="1272667" y="105283"/>
                  </a:cubicBezTo>
                  <a:cubicBezTo>
                    <a:pt x="1275334" y="106299"/>
                    <a:pt x="1277874" y="107823"/>
                    <a:pt x="1280160" y="109474"/>
                  </a:cubicBezTo>
                  <a:cubicBezTo>
                    <a:pt x="1282446" y="111125"/>
                    <a:pt x="1284605" y="113030"/>
                    <a:pt x="1286383" y="115189"/>
                  </a:cubicBezTo>
                  <a:cubicBezTo>
                    <a:pt x="1288161" y="117348"/>
                    <a:pt x="1289685" y="119761"/>
                    <a:pt x="1290955" y="122301"/>
                  </a:cubicBezTo>
                  <a:cubicBezTo>
                    <a:pt x="1292225" y="124841"/>
                    <a:pt x="1293241" y="127508"/>
                    <a:pt x="1293876" y="130302"/>
                  </a:cubicBezTo>
                  <a:cubicBezTo>
                    <a:pt x="1294511" y="133096"/>
                    <a:pt x="1294765" y="136017"/>
                    <a:pt x="1294638" y="138811"/>
                  </a:cubicBezTo>
                  <a:cubicBezTo>
                    <a:pt x="1294511" y="141605"/>
                    <a:pt x="1294257" y="144526"/>
                    <a:pt x="1293495" y="147193"/>
                  </a:cubicBezTo>
                  <a:cubicBezTo>
                    <a:pt x="1292733" y="149860"/>
                    <a:pt x="1291590" y="152654"/>
                    <a:pt x="1290193" y="155067"/>
                  </a:cubicBezTo>
                  <a:cubicBezTo>
                    <a:pt x="1288796" y="157480"/>
                    <a:pt x="1287145" y="159893"/>
                    <a:pt x="1285240" y="161925"/>
                  </a:cubicBezTo>
                  <a:cubicBezTo>
                    <a:pt x="1283335" y="163957"/>
                    <a:pt x="1281176" y="165989"/>
                    <a:pt x="1278763" y="167513"/>
                  </a:cubicBezTo>
                  <a:cubicBezTo>
                    <a:pt x="1276477" y="169037"/>
                    <a:pt x="1274953" y="168656"/>
                    <a:pt x="1271143" y="171196"/>
                  </a:cubicBezTo>
                  <a:cubicBezTo>
                    <a:pt x="1254633" y="182118"/>
                    <a:pt x="1193292" y="240411"/>
                    <a:pt x="1151001" y="276733"/>
                  </a:cubicBezTo>
                  <a:cubicBezTo>
                    <a:pt x="1104646" y="316611"/>
                    <a:pt x="1054227" y="356743"/>
                    <a:pt x="1004189" y="400431"/>
                  </a:cubicBezTo>
                  <a:cubicBezTo>
                    <a:pt x="950341" y="447548"/>
                    <a:pt x="892683" y="500253"/>
                    <a:pt x="838835" y="550418"/>
                  </a:cubicBezTo>
                  <a:cubicBezTo>
                    <a:pt x="786130" y="599440"/>
                    <a:pt x="732917" y="650748"/>
                    <a:pt x="684022" y="697992"/>
                  </a:cubicBezTo>
                  <a:cubicBezTo>
                    <a:pt x="639318" y="741172"/>
                    <a:pt x="595630" y="784733"/>
                    <a:pt x="556768" y="822579"/>
                  </a:cubicBezTo>
                  <a:cubicBezTo>
                    <a:pt x="524129" y="854456"/>
                    <a:pt x="492760" y="883793"/>
                    <a:pt x="466598" y="910336"/>
                  </a:cubicBezTo>
                  <a:cubicBezTo>
                    <a:pt x="445643" y="931545"/>
                    <a:pt x="427736" y="949579"/>
                    <a:pt x="410972" y="968756"/>
                  </a:cubicBezTo>
                  <a:cubicBezTo>
                    <a:pt x="395859" y="986155"/>
                    <a:pt x="379984" y="1001649"/>
                    <a:pt x="369824" y="1020318"/>
                  </a:cubicBezTo>
                  <a:cubicBezTo>
                    <a:pt x="360045" y="1038352"/>
                    <a:pt x="355219" y="1066927"/>
                    <a:pt x="350266" y="1078484"/>
                  </a:cubicBezTo>
                  <a:cubicBezTo>
                    <a:pt x="348107" y="1083564"/>
                    <a:pt x="347091" y="1085977"/>
                    <a:pt x="344678" y="1089152"/>
                  </a:cubicBezTo>
                  <a:cubicBezTo>
                    <a:pt x="342265" y="1092327"/>
                    <a:pt x="339344" y="1095248"/>
                    <a:pt x="336042" y="1097534"/>
                  </a:cubicBezTo>
                  <a:cubicBezTo>
                    <a:pt x="332740" y="1099820"/>
                    <a:pt x="328930" y="1101471"/>
                    <a:pt x="325120" y="1102614"/>
                  </a:cubicBezTo>
                  <a:cubicBezTo>
                    <a:pt x="321310" y="1103757"/>
                    <a:pt x="316992" y="1104265"/>
                    <a:pt x="313055" y="1104011"/>
                  </a:cubicBezTo>
                  <a:cubicBezTo>
                    <a:pt x="309118" y="1103757"/>
                    <a:pt x="304927" y="1102868"/>
                    <a:pt x="301244" y="1101471"/>
                  </a:cubicBezTo>
                  <a:cubicBezTo>
                    <a:pt x="297561" y="1099947"/>
                    <a:pt x="293878" y="1097788"/>
                    <a:pt x="290830" y="1095248"/>
                  </a:cubicBezTo>
                  <a:cubicBezTo>
                    <a:pt x="287782" y="1092708"/>
                    <a:pt x="284988" y="1089533"/>
                    <a:pt x="282956" y="1086104"/>
                  </a:cubicBezTo>
                  <a:cubicBezTo>
                    <a:pt x="280924" y="1082675"/>
                    <a:pt x="279400" y="1078738"/>
                    <a:pt x="278511" y="1074928"/>
                  </a:cubicBezTo>
                  <a:cubicBezTo>
                    <a:pt x="277622" y="1070991"/>
                    <a:pt x="277368" y="1066800"/>
                    <a:pt x="277749" y="1062863"/>
                  </a:cubicBezTo>
                  <a:cubicBezTo>
                    <a:pt x="278130" y="1058926"/>
                    <a:pt x="279273" y="1054862"/>
                    <a:pt x="280924" y="1051179"/>
                  </a:cubicBezTo>
                  <a:cubicBezTo>
                    <a:pt x="282575" y="1047623"/>
                    <a:pt x="284988" y="1044067"/>
                    <a:pt x="287655" y="1041146"/>
                  </a:cubicBezTo>
                  <a:cubicBezTo>
                    <a:pt x="290322" y="1038225"/>
                    <a:pt x="293751" y="1035812"/>
                    <a:pt x="297180" y="1033907"/>
                  </a:cubicBezTo>
                  <a:cubicBezTo>
                    <a:pt x="300736" y="1032002"/>
                    <a:pt x="304673" y="1030605"/>
                    <a:pt x="308610" y="1029970"/>
                  </a:cubicBezTo>
                  <a:cubicBezTo>
                    <a:pt x="312547" y="1029335"/>
                    <a:pt x="316738" y="1029208"/>
                    <a:pt x="320675" y="1029843"/>
                  </a:cubicBezTo>
                  <a:cubicBezTo>
                    <a:pt x="324612" y="1030478"/>
                    <a:pt x="328676" y="1031748"/>
                    <a:pt x="332232" y="1033653"/>
                  </a:cubicBezTo>
                  <a:cubicBezTo>
                    <a:pt x="335788" y="1035431"/>
                    <a:pt x="339217" y="1037971"/>
                    <a:pt x="341884" y="1040892"/>
                  </a:cubicBezTo>
                  <a:cubicBezTo>
                    <a:pt x="344678" y="1043813"/>
                    <a:pt x="346964" y="1047369"/>
                    <a:pt x="348615" y="1050925"/>
                  </a:cubicBezTo>
                  <a:cubicBezTo>
                    <a:pt x="350266" y="1054481"/>
                    <a:pt x="351409" y="1058545"/>
                    <a:pt x="351917" y="1062482"/>
                  </a:cubicBezTo>
                  <a:cubicBezTo>
                    <a:pt x="352425" y="1066419"/>
                    <a:pt x="352171" y="1070610"/>
                    <a:pt x="351409" y="1074547"/>
                  </a:cubicBezTo>
                  <a:cubicBezTo>
                    <a:pt x="350647" y="1078484"/>
                    <a:pt x="348996" y="1082421"/>
                    <a:pt x="346964" y="1085850"/>
                  </a:cubicBezTo>
                  <a:cubicBezTo>
                    <a:pt x="344932" y="1089279"/>
                    <a:pt x="342265" y="1092454"/>
                    <a:pt x="339217" y="1094994"/>
                  </a:cubicBezTo>
                  <a:cubicBezTo>
                    <a:pt x="336169" y="1097534"/>
                    <a:pt x="332613" y="1099820"/>
                    <a:pt x="328930" y="1101344"/>
                  </a:cubicBezTo>
                  <a:cubicBezTo>
                    <a:pt x="325247" y="1102868"/>
                    <a:pt x="321056" y="1103757"/>
                    <a:pt x="317119" y="1104011"/>
                  </a:cubicBezTo>
                  <a:cubicBezTo>
                    <a:pt x="313182" y="1104265"/>
                    <a:pt x="308864" y="1103757"/>
                    <a:pt x="305054" y="1102741"/>
                  </a:cubicBezTo>
                  <a:cubicBezTo>
                    <a:pt x="301244" y="1101725"/>
                    <a:pt x="297434" y="1099820"/>
                    <a:pt x="294132" y="1097661"/>
                  </a:cubicBezTo>
                  <a:cubicBezTo>
                    <a:pt x="290830" y="1095375"/>
                    <a:pt x="287655" y="1092581"/>
                    <a:pt x="285242" y="1089406"/>
                  </a:cubicBezTo>
                  <a:cubicBezTo>
                    <a:pt x="282829" y="1086231"/>
                    <a:pt x="280797" y="1082548"/>
                    <a:pt x="279527" y="1078865"/>
                  </a:cubicBezTo>
                  <a:cubicBezTo>
                    <a:pt x="278257" y="1075055"/>
                    <a:pt x="277622" y="1070864"/>
                    <a:pt x="277622" y="1066927"/>
                  </a:cubicBezTo>
                  <a:cubicBezTo>
                    <a:pt x="277622" y="1062990"/>
                    <a:pt x="279400" y="1054989"/>
                    <a:pt x="279400" y="1054989"/>
                  </a:cubicBezTo>
                  <a:cubicBezTo>
                    <a:pt x="279400" y="1054989"/>
                    <a:pt x="302387" y="997204"/>
                    <a:pt x="318770" y="975233"/>
                  </a:cubicBezTo>
                  <a:cubicBezTo>
                    <a:pt x="333248" y="955802"/>
                    <a:pt x="352298" y="944372"/>
                    <a:pt x="369824" y="927862"/>
                  </a:cubicBezTo>
                  <a:cubicBezTo>
                    <a:pt x="388747" y="909955"/>
                    <a:pt x="407035" y="892556"/>
                    <a:pt x="428498" y="871601"/>
                  </a:cubicBezTo>
                  <a:cubicBezTo>
                    <a:pt x="455168" y="845566"/>
                    <a:pt x="485394" y="815086"/>
                    <a:pt x="517652" y="782955"/>
                  </a:cubicBezTo>
                  <a:cubicBezTo>
                    <a:pt x="556133" y="744601"/>
                    <a:pt x="599821" y="700405"/>
                    <a:pt x="644144" y="656590"/>
                  </a:cubicBezTo>
                  <a:cubicBezTo>
                    <a:pt x="692785" y="608457"/>
                    <a:pt x="745744" y="556387"/>
                    <a:pt x="798195" y="506222"/>
                  </a:cubicBezTo>
                  <a:cubicBezTo>
                    <a:pt x="851789" y="454914"/>
                    <a:pt x="909193" y="401066"/>
                    <a:pt x="962660" y="352425"/>
                  </a:cubicBezTo>
                  <a:cubicBezTo>
                    <a:pt x="1012190" y="307340"/>
                    <a:pt x="1065530" y="260858"/>
                    <a:pt x="1107821" y="223774"/>
                  </a:cubicBezTo>
                  <a:cubicBezTo>
                    <a:pt x="1140460" y="195199"/>
                    <a:pt x="1169416" y="170053"/>
                    <a:pt x="1194943" y="148463"/>
                  </a:cubicBezTo>
                  <a:cubicBezTo>
                    <a:pt x="1214628" y="131826"/>
                    <a:pt x="1237234" y="109855"/>
                    <a:pt x="1247648" y="104775"/>
                  </a:cubicBezTo>
                  <a:cubicBezTo>
                    <a:pt x="1251331" y="102997"/>
                    <a:pt x="1253109" y="103124"/>
                    <a:pt x="1255903" y="102870"/>
                  </a:cubicBezTo>
                  <a:cubicBezTo>
                    <a:pt x="1258697" y="102616"/>
                    <a:pt x="1261618" y="102743"/>
                    <a:pt x="1264412" y="103124"/>
                  </a:cubicBezTo>
                  <a:cubicBezTo>
                    <a:pt x="1267206" y="103505"/>
                    <a:pt x="1270000" y="104267"/>
                    <a:pt x="1272667" y="105283"/>
                  </a:cubicBezTo>
                  <a:cubicBezTo>
                    <a:pt x="1275334" y="106299"/>
                    <a:pt x="1277874" y="107823"/>
                    <a:pt x="1280160" y="109474"/>
                  </a:cubicBezTo>
                  <a:cubicBezTo>
                    <a:pt x="1282446" y="111125"/>
                    <a:pt x="1284605" y="113030"/>
                    <a:pt x="1286383" y="115189"/>
                  </a:cubicBezTo>
                  <a:cubicBezTo>
                    <a:pt x="1288161" y="117348"/>
                    <a:pt x="1289685" y="119761"/>
                    <a:pt x="1290955" y="122301"/>
                  </a:cubicBezTo>
                  <a:cubicBezTo>
                    <a:pt x="1292225" y="124841"/>
                    <a:pt x="1293241" y="127508"/>
                    <a:pt x="1293876" y="130302"/>
                  </a:cubicBezTo>
                  <a:cubicBezTo>
                    <a:pt x="1294511" y="133096"/>
                    <a:pt x="1294765" y="136017"/>
                    <a:pt x="1294638" y="138811"/>
                  </a:cubicBezTo>
                  <a:cubicBezTo>
                    <a:pt x="1294511" y="141605"/>
                    <a:pt x="1294257" y="144526"/>
                    <a:pt x="1293495" y="147193"/>
                  </a:cubicBezTo>
                  <a:cubicBezTo>
                    <a:pt x="1292733" y="149860"/>
                    <a:pt x="1291590" y="152654"/>
                    <a:pt x="1290193" y="155067"/>
                  </a:cubicBezTo>
                  <a:cubicBezTo>
                    <a:pt x="1288796" y="157480"/>
                    <a:pt x="1287145" y="159893"/>
                    <a:pt x="1285240" y="161925"/>
                  </a:cubicBezTo>
                  <a:cubicBezTo>
                    <a:pt x="1283335" y="163957"/>
                    <a:pt x="1281176" y="165989"/>
                    <a:pt x="1278763" y="167513"/>
                  </a:cubicBezTo>
                  <a:cubicBezTo>
                    <a:pt x="1276477" y="169037"/>
                    <a:pt x="1273810" y="170307"/>
                    <a:pt x="1271143" y="171196"/>
                  </a:cubicBezTo>
                  <a:cubicBezTo>
                    <a:pt x="1268476" y="171958"/>
                    <a:pt x="1266825" y="171577"/>
                    <a:pt x="1262888" y="172466"/>
                  </a:cubicBezTo>
                  <a:cubicBezTo>
                    <a:pt x="1252601" y="174752"/>
                    <a:pt x="1226947" y="181864"/>
                    <a:pt x="1207897" y="188341"/>
                  </a:cubicBezTo>
                  <a:cubicBezTo>
                    <a:pt x="1186561" y="195580"/>
                    <a:pt x="1165606" y="204089"/>
                    <a:pt x="1140968" y="214503"/>
                  </a:cubicBezTo>
                  <a:cubicBezTo>
                    <a:pt x="1109726" y="227711"/>
                    <a:pt x="1074293" y="244729"/>
                    <a:pt x="1036066" y="262509"/>
                  </a:cubicBezTo>
                  <a:cubicBezTo>
                    <a:pt x="989838" y="284099"/>
                    <a:pt x="937133" y="309245"/>
                    <a:pt x="883412" y="335026"/>
                  </a:cubicBezTo>
                  <a:cubicBezTo>
                    <a:pt x="822960" y="363982"/>
                    <a:pt x="756539" y="395986"/>
                    <a:pt x="691261" y="428117"/>
                  </a:cubicBezTo>
                  <a:cubicBezTo>
                    <a:pt x="623062" y="461645"/>
                    <a:pt x="550926" y="496951"/>
                    <a:pt x="482854" y="532130"/>
                  </a:cubicBezTo>
                  <a:cubicBezTo>
                    <a:pt x="416433" y="566420"/>
                    <a:pt x="346837" y="602869"/>
                    <a:pt x="287528" y="636143"/>
                  </a:cubicBezTo>
                  <a:cubicBezTo>
                    <a:pt x="236855" y="664591"/>
                    <a:pt x="180340" y="696468"/>
                    <a:pt x="148209" y="718693"/>
                  </a:cubicBezTo>
                  <a:cubicBezTo>
                    <a:pt x="129794" y="731393"/>
                    <a:pt x="105283" y="744093"/>
                    <a:pt x="107061" y="751586"/>
                  </a:cubicBezTo>
                  <a:cubicBezTo>
                    <a:pt x="108839" y="759460"/>
                    <a:pt x="141859" y="760095"/>
                    <a:pt x="162179" y="764032"/>
                  </a:cubicBezTo>
                  <a:cubicBezTo>
                    <a:pt x="186944" y="768731"/>
                    <a:pt x="215519" y="772922"/>
                    <a:pt x="244856" y="777240"/>
                  </a:cubicBezTo>
                  <a:cubicBezTo>
                    <a:pt x="278130" y="782066"/>
                    <a:pt x="313817" y="786257"/>
                    <a:pt x="351790" y="791337"/>
                  </a:cubicBezTo>
                  <a:cubicBezTo>
                    <a:pt x="395224" y="797052"/>
                    <a:pt x="443357" y="803275"/>
                    <a:pt x="491490" y="810006"/>
                  </a:cubicBezTo>
                  <a:cubicBezTo>
                    <a:pt x="542925" y="817245"/>
                    <a:pt x="599440" y="825881"/>
                    <a:pt x="651256" y="833374"/>
                  </a:cubicBezTo>
                  <a:cubicBezTo>
                    <a:pt x="700278" y="840486"/>
                    <a:pt x="749300" y="848995"/>
                    <a:pt x="794385" y="854202"/>
                  </a:cubicBezTo>
                  <a:cubicBezTo>
                    <a:pt x="834644" y="858901"/>
                    <a:pt x="877062" y="861568"/>
                    <a:pt x="908939" y="864108"/>
                  </a:cubicBezTo>
                  <a:cubicBezTo>
                    <a:pt x="931799" y="865886"/>
                    <a:pt x="948436" y="865759"/>
                    <a:pt x="967867" y="868426"/>
                  </a:cubicBezTo>
                  <a:cubicBezTo>
                    <a:pt x="987044" y="870966"/>
                    <a:pt x="1017270" y="873760"/>
                    <a:pt x="1024763" y="879602"/>
                  </a:cubicBezTo>
                  <a:cubicBezTo>
                    <a:pt x="1027557" y="881888"/>
                    <a:pt x="1027430" y="884555"/>
                    <a:pt x="1028319" y="887222"/>
                  </a:cubicBezTo>
                  <a:cubicBezTo>
                    <a:pt x="1029208" y="889889"/>
                    <a:pt x="1029843" y="892810"/>
                    <a:pt x="1030097" y="895604"/>
                  </a:cubicBezTo>
                  <a:cubicBezTo>
                    <a:pt x="1030351" y="898398"/>
                    <a:pt x="1030224" y="901192"/>
                    <a:pt x="1029716" y="903986"/>
                  </a:cubicBezTo>
                  <a:cubicBezTo>
                    <a:pt x="1029208" y="906780"/>
                    <a:pt x="1028446" y="909574"/>
                    <a:pt x="1027303" y="912114"/>
                  </a:cubicBezTo>
                  <a:cubicBezTo>
                    <a:pt x="1026160" y="914654"/>
                    <a:pt x="1024636" y="917194"/>
                    <a:pt x="1022985" y="919480"/>
                  </a:cubicBezTo>
                  <a:cubicBezTo>
                    <a:pt x="1021334" y="921766"/>
                    <a:pt x="1019302" y="923798"/>
                    <a:pt x="1017143" y="925576"/>
                  </a:cubicBezTo>
                  <a:cubicBezTo>
                    <a:pt x="1014984" y="927354"/>
                    <a:pt x="1012444" y="928878"/>
                    <a:pt x="1009904" y="930148"/>
                  </a:cubicBezTo>
                  <a:cubicBezTo>
                    <a:pt x="1007364" y="931291"/>
                    <a:pt x="1004697" y="932307"/>
                    <a:pt x="1001903" y="932815"/>
                  </a:cubicBezTo>
                  <a:cubicBezTo>
                    <a:pt x="999109" y="933323"/>
                    <a:pt x="996188" y="933577"/>
                    <a:pt x="993394" y="933450"/>
                  </a:cubicBezTo>
                  <a:cubicBezTo>
                    <a:pt x="990600" y="933323"/>
                    <a:pt x="987806" y="932815"/>
                    <a:pt x="985139" y="932053"/>
                  </a:cubicBezTo>
                  <a:cubicBezTo>
                    <a:pt x="982472" y="931291"/>
                    <a:pt x="979678" y="930148"/>
                    <a:pt x="977265" y="928751"/>
                  </a:cubicBezTo>
                  <a:cubicBezTo>
                    <a:pt x="974852" y="927354"/>
                    <a:pt x="972566" y="925576"/>
                    <a:pt x="970534" y="923544"/>
                  </a:cubicBezTo>
                  <a:cubicBezTo>
                    <a:pt x="968502" y="921639"/>
                    <a:pt x="967105" y="920242"/>
                    <a:pt x="965200" y="916940"/>
                  </a:cubicBezTo>
                  <a:cubicBezTo>
                    <a:pt x="961009" y="909828"/>
                    <a:pt x="956310" y="893191"/>
                    <a:pt x="950341" y="880618"/>
                  </a:cubicBezTo>
                  <a:cubicBezTo>
                    <a:pt x="943483" y="866140"/>
                    <a:pt x="935355" y="852170"/>
                    <a:pt x="925830" y="835152"/>
                  </a:cubicBezTo>
                  <a:cubicBezTo>
                    <a:pt x="913384" y="812927"/>
                    <a:pt x="897763" y="786765"/>
                    <a:pt x="881761" y="759206"/>
                  </a:cubicBezTo>
                  <a:cubicBezTo>
                    <a:pt x="862457" y="726059"/>
                    <a:pt x="840740" y="688848"/>
                    <a:pt x="818134" y="650113"/>
                  </a:cubicBezTo>
                  <a:cubicBezTo>
                    <a:pt x="792353" y="605790"/>
                    <a:pt x="764159" y="557022"/>
                    <a:pt x="735457" y="507746"/>
                  </a:cubicBezTo>
                  <a:cubicBezTo>
                    <a:pt x="704215" y="454279"/>
                    <a:pt x="670052" y="394716"/>
                    <a:pt x="637667" y="340741"/>
                  </a:cubicBezTo>
                  <a:cubicBezTo>
                    <a:pt x="606933" y="289433"/>
                    <a:pt x="574421" y="234950"/>
                    <a:pt x="546100" y="191516"/>
                  </a:cubicBezTo>
                  <a:cubicBezTo>
                    <a:pt x="523367" y="156845"/>
                    <a:pt x="501269" y="127635"/>
                    <a:pt x="482219" y="99568"/>
                  </a:cubicBezTo>
                  <a:cubicBezTo>
                    <a:pt x="466344" y="76073"/>
                    <a:pt x="441833" y="46101"/>
                    <a:pt x="439166" y="34417"/>
                  </a:cubicBezTo>
                  <a:cubicBezTo>
                    <a:pt x="438277" y="30607"/>
                    <a:pt x="439547" y="28956"/>
                    <a:pt x="440182" y="26289"/>
                  </a:cubicBezTo>
                  <a:cubicBezTo>
                    <a:pt x="440817" y="23622"/>
                    <a:pt x="441833" y="20955"/>
                    <a:pt x="443103" y="18542"/>
                  </a:cubicBezTo>
                  <a:cubicBezTo>
                    <a:pt x="444373" y="16129"/>
                    <a:pt x="446024" y="13716"/>
                    <a:pt x="447802" y="11684"/>
                  </a:cubicBezTo>
                  <a:cubicBezTo>
                    <a:pt x="449580" y="9652"/>
                    <a:pt x="451739" y="7747"/>
                    <a:pt x="454025" y="6223"/>
                  </a:cubicBezTo>
                  <a:cubicBezTo>
                    <a:pt x="456311" y="4699"/>
                    <a:pt x="458851" y="3302"/>
                    <a:pt x="461391" y="2286"/>
                  </a:cubicBezTo>
                  <a:cubicBezTo>
                    <a:pt x="463931" y="1270"/>
                    <a:pt x="466725" y="762"/>
                    <a:pt x="469392" y="381"/>
                  </a:cubicBezTo>
                  <a:cubicBezTo>
                    <a:pt x="472059" y="0"/>
                    <a:pt x="474980" y="127"/>
                    <a:pt x="477647" y="381"/>
                  </a:cubicBezTo>
                  <a:cubicBezTo>
                    <a:pt x="480441" y="635"/>
                    <a:pt x="483235" y="1270"/>
                    <a:pt x="485775" y="2286"/>
                  </a:cubicBezTo>
                  <a:cubicBezTo>
                    <a:pt x="488315" y="3302"/>
                    <a:pt x="490855" y="4699"/>
                    <a:pt x="493141" y="6223"/>
                  </a:cubicBezTo>
                  <a:cubicBezTo>
                    <a:pt x="495427" y="7747"/>
                    <a:pt x="497459" y="9652"/>
                    <a:pt x="499237" y="11684"/>
                  </a:cubicBezTo>
                  <a:cubicBezTo>
                    <a:pt x="501015" y="13716"/>
                    <a:pt x="502666" y="16002"/>
                    <a:pt x="503936" y="18415"/>
                  </a:cubicBezTo>
                  <a:cubicBezTo>
                    <a:pt x="505206" y="20828"/>
                    <a:pt x="506349" y="23495"/>
                    <a:pt x="506984" y="26162"/>
                  </a:cubicBezTo>
                  <a:cubicBezTo>
                    <a:pt x="507619" y="28829"/>
                    <a:pt x="507746" y="30480"/>
                    <a:pt x="507873" y="34417"/>
                  </a:cubicBezTo>
                  <a:cubicBezTo>
                    <a:pt x="508127" y="44450"/>
                    <a:pt x="505333" y="68580"/>
                    <a:pt x="504317" y="87249"/>
                  </a:cubicBezTo>
                  <a:cubicBezTo>
                    <a:pt x="503174" y="108204"/>
                    <a:pt x="501904" y="129286"/>
                    <a:pt x="501523" y="154051"/>
                  </a:cubicBezTo>
                  <a:cubicBezTo>
                    <a:pt x="501015" y="185039"/>
                    <a:pt x="502031" y="221488"/>
                    <a:pt x="502285" y="258826"/>
                  </a:cubicBezTo>
                  <a:cubicBezTo>
                    <a:pt x="502539" y="301879"/>
                    <a:pt x="502920" y="350647"/>
                    <a:pt x="503301" y="398018"/>
                  </a:cubicBezTo>
                  <a:cubicBezTo>
                    <a:pt x="503682" y="447548"/>
                    <a:pt x="504063" y="498475"/>
                    <a:pt x="504571" y="549910"/>
                  </a:cubicBezTo>
                  <a:cubicBezTo>
                    <a:pt x="505079" y="602996"/>
                    <a:pt x="505714" y="658749"/>
                    <a:pt x="506476" y="711835"/>
                  </a:cubicBezTo>
                  <a:cubicBezTo>
                    <a:pt x="507238" y="763016"/>
                    <a:pt x="507873" y="817118"/>
                    <a:pt x="509016" y="862838"/>
                  </a:cubicBezTo>
                  <a:cubicBezTo>
                    <a:pt x="510032" y="900938"/>
                    <a:pt x="513334" y="951611"/>
                    <a:pt x="512572" y="967486"/>
                  </a:cubicBezTo>
                  <a:cubicBezTo>
                    <a:pt x="512318" y="972185"/>
                    <a:pt x="512191" y="973709"/>
                    <a:pt x="511429" y="976630"/>
                  </a:cubicBezTo>
                  <a:cubicBezTo>
                    <a:pt x="510667" y="979551"/>
                    <a:pt x="509524" y="982599"/>
                    <a:pt x="508127" y="985266"/>
                  </a:cubicBezTo>
                  <a:cubicBezTo>
                    <a:pt x="506730" y="987933"/>
                    <a:pt x="504952" y="990600"/>
                    <a:pt x="502920" y="992886"/>
                  </a:cubicBezTo>
                  <a:cubicBezTo>
                    <a:pt x="500888" y="995172"/>
                    <a:pt x="498602" y="997331"/>
                    <a:pt x="496062" y="998982"/>
                  </a:cubicBezTo>
                  <a:cubicBezTo>
                    <a:pt x="493522" y="1000760"/>
                    <a:pt x="490728" y="1002030"/>
                    <a:pt x="487807" y="1003173"/>
                  </a:cubicBezTo>
                  <a:cubicBezTo>
                    <a:pt x="485013" y="1004189"/>
                    <a:pt x="481965" y="1005078"/>
                    <a:pt x="478917" y="1005459"/>
                  </a:cubicBezTo>
                  <a:cubicBezTo>
                    <a:pt x="475869" y="1005840"/>
                    <a:pt x="472694" y="1005840"/>
                    <a:pt x="469646" y="1005459"/>
                  </a:cubicBezTo>
                  <a:cubicBezTo>
                    <a:pt x="466598" y="1005078"/>
                    <a:pt x="463550" y="1004316"/>
                    <a:pt x="460756" y="1003173"/>
                  </a:cubicBezTo>
                  <a:cubicBezTo>
                    <a:pt x="457962" y="1002157"/>
                    <a:pt x="455168" y="1000633"/>
                    <a:pt x="452628" y="998982"/>
                  </a:cubicBezTo>
                  <a:cubicBezTo>
                    <a:pt x="450088" y="997204"/>
                    <a:pt x="447675" y="995172"/>
                    <a:pt x="445643" y="992886"/>
                  </a:cubicBezTo>
                  <a:cubicBezTo>
                    <a:pt x="443611" y="990600"/>
                    <a:pt x="441833" y="987933"/>
                    <a:pt x="440436" y="985266"/>
                  </a:cubicBezTo>
                  <a:cubicBezTo>
                    <a:pt x="439039" y="982599"/>
                    <a:pt x="438023" y="979551"/>
                    <a:pt x="437261" y="976630"/>
                  </a:cubicBezTo>
                  <a:cubicBezTo>
                    <a:pt x="436499" y="973709"/>
                    <a:pt x="436118" y="967486"/>
                    <a:pt x="436118" y="967486"/>
                  </a:cubicBezTo>
                </a:path>
              </a:pathLst>
            </a:custGeom>
            <a:solidFill>
              <a:srgbClr val="C7B9FF"/>
            </a:solidFill>
            <a:ln cap="sq">
              <a:noFill/>
              <a:prstDash val="solid"/>
              <a:miter/>
            </a:ln>
          </p:spPr>
        </p:sp>
      </p:grpSp>
      <p:grpSp>
        <p:nvGrpSpPr>
          <p:cNvPr name="Group 52" id="52"/>
          <p:cNvGrpSpPr/>
          <p:nvPr/>
        </p:nvGrpSpPr>
        <p:grpSpPr>
          <a:xfrm rot="0">
            <a:off x="10357149" y="4299254"/>
            <a:ext cx="7819275" cy="2585003"/>
            <a:chOff x="0" y="0"/>
            <a:chExt cx="827965" cy="273720"/>
          </a:xfrm>
        </p:grpSpPr>
        <p:sp>
          <p:nvSpPr>
            <p:cNvPr name="Freeform 53" id="53"/>
            <p:cNvSpPr/>
            <p:nvPr/>
          </p:nvSpPr>
          <p:spPr>
            <a:xfrm flipH="false" flipV="false" rot="0">
              <a:off x="0" y="0"/>
              <a:ext cx="827965" cy="273720"/>
            </a:xfrm>
            <a:custGeom>
              <a:avLst/>
              <a:gdLst/>
              <a:ahLst/>
              <a:cxnLst/>
              <a:rect r="r" b="b" t="t" l="l"/>
              <a:pathLst>
                <a:path h="273720" w="827965">
                  <a:moveTo>
                    <a:pt x="124674" y="0"/>
                  </a:moveTo>
                  <a:lnTo>
                    <a:pt x="703292" y="0"/>
                  </a:lnTo>
                  <a:cubicBezTo>
                    <a:pt x="772147" y="0"/>
                    <a:pt x="827965" y="55818"/>
                    <a:pt x="827965" y="124674"/>
                  </a:cubicBezTo>
                  <a:lnTo>
                    <a:pt x="827965" y="149046"/>
                  </a:lnTo>
                  <a:cubicBezTo>
                    <a:pt x="827965" y="217902"/>
                    <a:pt x="772147" y="273720"/>
                    <a:pt x="703292" y="273720"/>
                  </a:cubicBezTo>
                  <a:lnTo>
                    <a:pt x="124674" y="273720"/>
                  </a:lnTo>
                  <a:cubicBezTo>
                    <a:pt x="55818" y="273720"/>
                    <a:pt x="0" y="217902"/>
                    <a:pt x="0" y="149046"/>
                  </a:cubicBezTo>
                  <a:lnTo>
                    <a:pt x="0" y="124674"/>
                  </a:lnTo>
                  <a:cubicBezTo>
                    <a:pt x="0" y="55818"/>
                    <a:pt x="55818" y="0"/>
                    <a:pt x="124674" y="0"/>
                  </a:cubicBezTo>
                  <a:close/>
                </a:path>
              </a:pathLst>
            </a:custGeom>
            <a:solidFill>
              <a:srgbClr val="072E9F"/>
            </a:solidFill>
          </p:spPr>
        </p:sp>
        <p:sp>
          <p:nvSpPr>
            <p:cNvPr name="TextBox 54" id="54"/>
            <p:cNvSpPr txBox="true"/>
            <p:nvPr/>
          </p:nvSpPr>
          <p:spPr>
            <a:xfrm>
              <a:off x="0" y="-123825"/>
              <a:ext cx="827965" cy="397545"/>
            </a:xfrm>
            <a:prstGeom prst="rect">
              <a:avLst/>
            </a:prstGeom>
          </p:spPr>
          <p:txBody>
            <a:bodyPr anchor="ctr" rtlCol="false" tIns="50800" lIns="50800" bIns="50800" rIns="50800"/>
            <a:lstStyle/>
            <a:p>
              <a:pPr algn="ctr">
                <a:lnSpc>
                  <a:spcPts val="8960"/>
                </a:lnSpc>
              </a:pPr>
              <a:r>
                <a:rPr lang="en-US" sz="6400" b="true">
                  <a:solidFill>
                    <a:srgbClr val="D7F9FD"/>
                  </a:solidFill>
                  <a:latin typeface="Cabin Bold"/>
                  <a:ea typeface="Cabin Bold"/>
                  <a:cs typeface="Cabin Bold"/>
                  <a:sym typeface="Cabin Bold"/>
                </a:rPr>
                <a:t>PHẦN 3.1: </a:t>
              </a:r>
            </a:p>
            <a:p>
              <a:pPr algn="ctr">
                <a:lnSpc>
                  <a:spcPts val="8960"/>
                </a:lnSpc>
              </a:pPr>
              <a:r>
                <a:rPr lang="en-US" b="true" sz="6400">
                  <a:solidFill>
                    <a:srgbClr val="D7F9FD"/>
                  </a:solidFill>
                  <a:latin typeface="Cabin Bold"/>
                  <a:ea typeface="Cabin Bold"/>
                  <a:cs typeface="Cabin Bold"/>
                  <a:sym typeface="Cabin Bold"/>
                </a:rPr>
                <a:t>USECASE DIAGRAM</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8447" y="1128383"/>
            <a:ext cx="19720110" cy="9158617"/>
            <a:chOff x="0" y="0"/>
            <a:chExt cx="5193774" cy="2412146"/>
          </a:xfrm>
        </p:grpSpPr>
        <p:sp>
          <p:nvSpPr>
            <p:cNvPr name="Freeform 3" id="3"/>
            <p:cNvSpPr/>
            <p:nvPr/>
          </p:nvSpPr>
          <p:spPr>
            <a:xfrm flipH="false" flipV="false" rot="0">
              <a:off x="0" y="0"/>
              <a:ext cx="5193774" cy="2412146"/>
            </a:xfrm>
            <a:custGeom>
              <a:avLst/>
              <a:gdLst/>
              <a:ahLst/>
              <a:cxnLst/>
              <a:rect r="r" b="b" t="t" l="l"/>
              <a:pathLst>
                <a:path h="2412146" w="5193774">
                  <a:moveTo>
                    <a:pt x="24733" y="0"/>
                  </a:moveTo>
                  <a:lnTo>
                    <a:pt x="5169041" y="0"/>
                  </a:lnTo>
                  <a:cubicBezTo>
                    <a:pt x="5175600" y="0"/>
                    <a:pt x="5181891" y="2606"/>
                    <a:pt x="5186530" y="7244"/>
                  </a:cubicBezTo>
                  <a:cubicBezTo>
                    <a:pt x="5191168" y="11883"/>
                    <a:pt x="5193774" y="18174"/>
                    <a:pt x="5193774" y="24733"/>
                  </a:cubicBezTo>
                  <a:lnTo>
                    <a:pt x="5193774" y="2387413"/>
                  </a:lnTo>
                  <a:cubicBezTo>
                    <a:pt x="5193774" y="2393972"/>
                    <a:pt x="5191168" y="2400263"/>
                    <a:pt x="5186530" y="2404902"/>
                  </a:cubicBezTo>
                  <a:cubicBezTo>
                    <a:pt x="5181891" y="2409540"/>
                    <a:pt x="5175600" y="2412146"/>
                    <a:pt x="5169041" y="2412146"/>
                  </a:cubicBezTo>
                  <a:lnTo>
                    <a:pt x="24733" y="2412146"/>
                  </a:lnTo>
                  <a:cubicBezTo>
                    <a:pt x="18174" y="2412146"/>
                    <a:pt x="11883" y="2409540"/>
                    <a:pt x="7244" y="2404902"/>
                  </a:cubicBezTo>
                  <a:cubicBezTo>
                    <a:pt x="2606" y="2400263"/>
                    <a:pt x="0" y="2393972"/>
                    <a:pt x="0" y="2387413"/>
                  </a:cubicBezTo>
                  <a:lnTo>
                    <a:pt x="0" y="24733"/>
                  </a:lnTo>
                  <a:cubicBezTo>
                    <a:pt x="0" y="18174"/>
                    <a:pt x="2606" y="11883"/>
                    <a:pt x="7244" y="7244"/>
                  </a:cubicBezTo>
                  <a:cubicBezTo>
                    <a:pt x="11883" y="2606"/>
                    <a:pt x="18174" y="0"/>
                    <a:pt x="24733" y="0"/>
                  </a:cubicBezTo>
                  <a:close/>
                </a:path>
              </a:pathLst>
            </a:custGeom>
            <a:solidFill>
              <a:srgbClr val="E1EDFC"/>
            </a:solidFill>
          </p:spPr>
        </p:sp>
        <p:sp>
          <p:nvSpPr>
            <p:cNvPr name="TextBox 4" id="4"/>
            <p:cNvSpPr txBox="true"/>
            <p:nvPr/>
          </p:nvSpPr>
          <p:spPr>
            <a:xfrm>
              <a:off x="0" y="-38100"/>
              <a:ext cx="5193774" cy="2450246"/>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4859524" y="1612376"/>
            <a:ext cx="8568951" cy="8190631"/>
          </a:xfrm>
          <a:custGeom>
            <a:avLst/>
            <a:gdLst/>
            <a:ahLst/>
            <a:cxnLst/>
            <a:rect r="r" b="b" t="t" l="l"/>
            <a:pathLst>
              <a:path h="8190631" w="8568951">
                <a:moveTo>
                  <a:pt x="0" y="0"/>
                </a:moveTo>
                <a:lnTo>
                  <a:pt x="8568952" y="0"/>
                </a:lnTo>
                <a:lnTo>
                  <a:pt x="8568952" y="8190631"/>
                </a:lnTo>
                <a:lnTo>
                  <a:pt x="0" y="8190631"/>
                </a:lnTo>
                <a:lnTo>
                  <a:pt x="0" y="0"/>
                </a:lnTo>
                <a:close/>
              </a:path>
            </a:pathLst>
          </a:custGeom>
          <a:blipFill>
            <a:blip r:embed="rId2"/>
            <a:stretch>
              <a:fillRect l="0" t="0" r="0" b="0"/>
            </a:stretch>
          </a:blipFill>
        </p:spPr>
      </p:sp>
      <p:grpSp>
        <p:nvGrpSpPr>
          <p:cNvPr name="Group 6" id="6"/>
          <p:cNvGrpSpPr/>
          <p:nvPr/>
        </p:nvGrpSpPr>
        <p:grpSpPr>
          <a:xfrm rot="0">
            <a:off x="-309672" y="-204180"/>
            <a:ext cx="17888896" cy="2095556"/>
            <a:chOff x="0" y="0"/>
            <a:chExt cx="23851861" cy="2794075"/>
          </a:xfrm>
        </p:grpSpPr>
        <p:sp>
          <p:nvSpPr>
            <p:cNvPr name="TextBox 7" id="7"/>
            <p:cNvSpPr txBox="true"/>
            <p:nvPr/>
          </p:nvSpPr>
          <p:spPr>
            <a:xfrm rot="0">
              <a:off x="0" y="0"/>
              <a:ext cx="23851861" cy="1752600"/>
            </a:xfrm>
            <a:prstGeom prst="rect">
              <a:avLst/>
            </a:prstGeom>
          </p:spPr>
          <p:txBody>
            <a:bodyPr anchor="t" rtlCol="false" tIns="0" lIns="0" bIns="0" rIns="0">
              <a:spAutoFit/>
            </a:bodyPr>
            <a:lstStyle/>
            <a:p>
              <a:pPr algn="ctr">
                <a:lnSpc>
                  <a:spcPts val="10375"/>
                </a:lnSpc>
              </a:pPr>
              <a:r>
                <a:rPr lang="en-US" b="true" sz="8646">
                  <a:solidFill>
                    <a:srgbClr val="072E9F"/>
                  </a:solidFill>
                  <a:latin typeface="Cabin Bold"/>
                  <a:ea typeface="Cabin Bold"/>
                  <a:cs typeface="Cabin Bold"/>
                  <a:sym typeface="Cabin Bold"/>
                </a:rPr>
                <a:t>Use Case Tổng Quát</a:t>
              </a:r>
            </a:p>
          </p:txBody>
        </p:sp>
        <p:sp>
          <p:nvSpPr>
            <p:cNvPr name="TextBox 8" id="8"/>
            <p:cNvSpPr txBox="true"/>
            <p:nvPr/>
          </p:nvSpPr>
          <p:spPr>
            <a:xfrm rot="0">
              <a:off x="0" y="2170116"/>
              <a:ext cx="23851861" cy="623959"/>
            </a:xfrm>
            <a:prstGeom prst="rect">
              <a:avLst/>
            </a:prstGeom>
          </p:spPr>
          <p:txBody>
            <a:bodyPr anchor="t" rtlCol="false" tIns="0" lIns="0" bIns="0" rIns="0">
              <a:spAutoFit/>
            </a:bodyPr>
            <a:lstStyle/>
            <a:p>
              <a:pPr algn="l" marL="0" indent="0" lvl="0">
                <a:lnSpc>
                  <a:spcPts val="3862"/>
                </a:lnSpc>
                <a:spcBef>
                  <a:spcPct val="0"/>
                </a:spcBef>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8447" y="1128383"/>
            <a:ext cx="19968307" cy="9158617"/>
            <a:chOff x="0" y="0"/>
            <a:chExt cx="5259143" cy="2412146"/>
          </a:xfrm>
        </p:grpSpPr>
        <p:sp>
          <p:nvSpPr>
            <p:cNvPr name="Freeform 3" id="3"/>
            <p:cNvSpPr/>
            <p:nvPr/>
          </p:nvSpPr>
          <p:spPr>
            <a:xfrm flipH="false" flipV="false" rot="0">
              <a:off x="0" y="0"/>
              <a:ext cx="5259143" cy="2412146"/>
            </a:xfrm>
            <a:custGeom>
              <a:avLst/>
              <a:gdLst/>
              <a:ahLst/>
              <a:cxnLst/>
              <a:rect r="r" b="b" t="t" l="l"/>
              <a:pathLst>
                <a:path h="2412146" w="5259143">
                  <a:moveTo>
                    <a:pt x="24426" y="0"/>
                  </a:moveTo>
                  <a:lnTo>
                    <a:pt x="5234717" y="0"/>
                  </a:lnTo>
                  <a:cubicBezTo>
                    <a:pt x="5241195" y="0"/>
                    <a:pt x="5247408" y="2573"/>
                    <a:pt x="5251988" y="7154"/>
                  </a:cubicBezTo>
                  <a:cubicBezTo>
                    <a:pt x="5256569" y="11735"/>
                    <a:pt x="5259143" y="17948"/>
                    <a:pt x="5259143" y="24426"/>
                  </a:cubicBezTo>
                  <a:lnTo>
                    <a:pt x="5259143" y="2387720"/>
                  </a:lnTo>
                  <a:cubicBezTo>
                    <a:pt x="5259143" y="2394198"/>
                    <a:pt x="5256569" y="2400411"/>
                    <a:pt x="5251988" y="2404992"/>
                  </a:cubicBezTo>
                  <a:cubicBezTo>
                    <a:pt x="5247408" y="2409572"/>
                    <a:pt x="5241195" y="2412146"/>
                    <a:pt x="5234717" y="2412146"/>
                  </a:cubicBezTo>
                  <a:lnTo>
                    <a:pt x="24426" y="2412146"/>
                  </a:lnTo>
                  <a:cubicBezTo>
                    <a:pt x="17948" y="2412146"/>
                    <a:pt x="11735" y="2409572"/>
                    <a:pt x="7154" y="2404992"/>
                  </a:cubicBezTo>
                  <a:cubicBezTo>
                    <a:pt x="2573" y="2400411"/>
                    <a:pt x="0" y="2394198"/>
                    <a:pt x="0" y="2387720"/>
                  </a:cubicBezTo>
                  <a:lnTo>
                    <a:pt x="0" y="24426"/>
                  </a:lnTo>
                  <a:cubicBezTo>
                    <a:pt x="0" y="17948"/>
                    <a:pt x="2573" y="11735"/>
                    <a:pt x="7154" y="7154"/>
                  </a:cubicBezTo>
                  <a:cubicBezTo>
                    <a:pt x="11735" y="2573"/>
                    <a:pt x="17948" y="0"/>
                    <a:pt x="24426" y="0"/>
                  </a:cubicBezTo>
                  <a:close/>
                </a:path>
              </a:pathLst>
            </a:custGeom>
            <a:solidFill>
              <a:srgbClr val="E1EDFC"/>
            </a:solidFill>
          </p:spPr>
        </p:sp>
        <p:sp>
          <p:nvSpPr>
            <p:cNvPr name="TextBox 4" id="4"/>
            <p:cNvSpPr txBox="true"/>
            <p:nvPr/>
          </p:nvSpPr>
          <p:spPr>
            <a:xfrm>
              <a:off x="0" y="-38100"/>
              <a:ext cx="5259143" cy="2450246"/>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3551572" y="1700147"/>
            <a:ext cx="11626095" cy="8586853"/>
          </a:xfrm>
          <a:custGeom>
            <a:avLst/>
            <a:gdLst/>
            <a:ahLst/>
            <a:cxnLst/>
            <a:rect r="r" b="b" t="t" l="l"/>
            <a:pathLst>
              <a:path h="8586853" w="11626095">
                <a:moveTo>
                  <a:pt x="0" y="0"/>
                </a:moveTo>
                <a:lnTo>
                  <a:pt x="11626095" y="0"/>
                </a:lnTo>
                <a:lnTo>
                  <a:pt x="11626095" y="8586853"/>
                </a:lnTo>
                <a:lnTo>
                  <a:pt x="0" y="8586853"/>
                </a:lnTo>
                <a:lnTo>
                  <a:pt x="0" y="0"/>
                </a:lnTo>
                <a:close/>
              </a:path>
            </a:pathLst>
          </a:custGeom>
          <a:blipFill>
            <a:blip r:embed="rId2"/>
            <a:stretch>
              <a:fillRect l="0" t="0" r="0" b="0"/>
            </a:stretch>
          </a:blipFill>
        </p:spPr>
      </p:sp>
      <p:grpSp>
        <p:nvGrpSpPr>
          <p:cNvPr name="Group 6" id="6"/>
          <p:cNvGrpSpPr/>
          <p:nvPr/>
        </p:nvGrpSpPr>
        <p:grpSpPr>
          <a:xfrm rot="0">
            <a:off x="-309672" y="-204180"/>
            <a:ext cx="17888896" cy="2095556"/>
            <a:chOff x="0" y="0"/>
            <a:chExt cx="23851861" cy="2794075"/>
          </a:xfrm>
        </p:grpSpPr>
        <p:sp>
          <p:nvSpPr>
            <p:cNvPr name="TextBox 7" id="7"/>
            <p:cNvSpPr txBox="true"/>
            <p:nvPr/>
          </p:nvSpPr>
          <p:spPr>
            <a:xfrm rot="0">
              <a:off x="0" y="0"/>
              <a:ext cx="23851861" cy="1752600"/>
            </a:xfrm>
            <a:prstGeom prst="rect">
              <a:avLst/>
            </a:prstGeom>
          </p:spPr>
          <p:txBody>
            <a:bodyPr anchor="t" rtlCol="false" tIns="0" lIns="0" bIns="0" rIns="0">
              <a:spAutoFit/>
            </a:bodyPr>
            <a:lstStyle/>
            <a:p>
              <a:pPr algn="ctr">
                <a:lnSpc>
                  <a:spcPts val="10375"/>
                </a:lnSpc>
              </a:pPr>
              <a:r>
                <a:rPr lang="en-US" b="true" sz="8646">
                  <a:solidFill>
                    <a:srgbClr val="072E9F"/>
                  </a:solidFill>
                  <a:latin typeface="Cabin Bold"/>
                  <a:ea typeface="Cabin Bold"/>
                  <a:cs typeface="Cabin Bold"/>
                  <a:sym typeface="Cabin Bold"/>
                </a:rPr>
                <a:t>Use Case Quản lý tài khoản</a:t>
              </a:r>
            </a:p>
          </p:txBody>
        </p:sp>
        <p:sp>
          <p:nvSpPr>
            <p:cNvPr name="TextBox 8" id="8"/>
            <p:cNvSpPr txBox="true"/>
            <p:nvPr/>
          </p:nvSpPr>
          <p:spPr>
            <a:xfrm rot="0">
              <a:off x="0" y="2170116"/>
              <a:ext cx="23851861" cy="623959"/>
            </a:xfrm>
            <a:prstGeom prst="rect">
              <a:avLst/>
            </a:prstGeom>
          </p:spPr>
          <p:txBody>
            <a:bodyPr anchor="t" rtlCol="false" tIns="0" lIns="0" bIns="0" rIns="0">
              <a:spAutoFit/>
            </a:bodyPr>
            <a:lstStyle/>
            <a:p>
              <a:pPr algn="l" marL="0" indent="0" lvl="0">
                <a:lnSpc>
                  <a:spcPts val="3862"/>
                </a:lnSpc>
                <a:spcBef>
                  <a:spcPct val="0"/>
                </a:spcBef>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8447" y="1128383"/>
            <a:ext cx="20409546" cy="9158617"/>
            <a:chOff x="0" y="0"/>
            <a:chExt cx="5375354" cy="2412146"/>
          </a:xfrm>
        </p:grpSpPr>
        <p:sp>
          <p:nvSpPr>
            <p:cNvPr name="Freeform 3" id="3"/>
            <p:cNvSpPr/>
            <p:nvPr/>
          </p:nvSpPr>
          <p:spPr>
            <a:xfrm flipH="false" flipV="false" rot="0">
              <a:off x="0" y="0"/>
              <a:ext cx="5375354" cy="2412146"/>
            </a:xfrm>
            <a:custGeom>
              <a:avLst/>
              <a:gdLst/>
              <a:ahLst/>
              <a:cxnLst/>
              <a:rect r="r" b="b" t="t" l="l"/>
              <a:pathLst>
                <a:path h="2412146" w="5375354">
                  <a:moveTo>
                    <a:pt x="23898" y="0"/>
                  </a:moveTo>
                  <a:lnTo>
                    <a:pt x="5351456" y="0"/>
                  </a:lnTo>
                  <a:cubicBezTo>
                    <a:pt x="5357794" y="0"/>
                    <a:pt x="5363873" y="2518"/>
                    <a:pt x="5368354" y="6999"/>
                  </a:cubicBezTo>
                  <a:cubicBezTo>
                    <a:pt x="5372836" y="11481"/>
                    <a:pt x="5375354" y="17560"/>
                    <a:pt x="5375354" y="23898"/>
                  </a:cubicBezTo>
                  <a:lnTo>
                    <a:pt x="5375354" y="2388248"/>
                  </a:lnTo>
                  <a:cubicBezTo>
                    <a:pt x="5375354" y="2394586"/>
                    <a:pt x="5372836" y="2400665"/>
                    <a:pt x="5368354" y="2405147"/>
                  </a:cubicBezTo>
                  <a:cubicBezTo>
                    <a:pt x="5363873" y="2409628"/>
                    <a:pt x="5357794" y="2412146"/>
                    <a:pt x="5351456" y="2412146"/>
                  </a:cubicBezTo>
                  <a:lnTo>
                    <a:pt x="23898" y="2412146"/>
                  </a:lnTo>
                  <a:cubicBezTo>
                    <a:pt x="10699" y="2412146"/>
                    <a:pt x="0" y="2401447"/>
                    <a:pt x="0" y="2388248"/>
                  </a:cubicBezTo>
                  <a:lnTo>
                    <a:pt x="0" y="23898"/>
                  </a:lnTo>
                  <a:cubicBezTo>
                    <a:pt x="0" y="17560"/>
                    <a:pt x="2518" y="11481"/>
                    <a:pt x="6999" y="6999"/>
                  </a:cubicBezTo>
                  <a:cubicBezTo>
                    <a:pt x="11481" y="2518"/>
                    <a:pt x="17560" y="0"/>
                    <a:pt x="23898" y="0"/>
                  </a:cubicBezTo>
                  <a:close/>
                </a:path>
              </a:pathLst>
            </a:custGeom>
            <a:solidFill>
              <a:srgbClr val="E1EDFC"/>
            </a:solidFill>
          </p:spPr>
        </p:sp>
        <p:sp>
          <p:nvSpPr>
            <p:cNvPr name="TextBox 4" id="4"/>
            <p:cNvSpPr txBox="true"/>
            <p:nvPr/>
          </p:nvSpPr>
          <p:spPr>
            <a:xfrm>
              <a:off x="0" y="-38100"/>
              <a:ext cx="5375354" cy="2450246"/>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751812" y="1836024"/>
            <a:ext cx="13765929" cy="7743335"/>
          </a:xfrm>
          <a:custGeom>
            <a:avLst/>
            <a:gdLst/>
            <a:ahLst/>
            <a:cxnLst/>
            <a:rect r="r" b="b" t="t" l="l"/>
            <a:pathLst>
              <a:path h="7743335" w="13765929">
                <a:moveTo>
                  <a:pt x="0" y="0"/>
                </a:moveTo>
                <a:lnTo>
                  <a:pt x="13765929" y="0"/>
                </a:lnTo>
                <a:lnTo>
                  <a:pt x="13765929" y="7743335"/>
                </a:lnTo>
                <a:lnTo>
                  <a:pt x="0" y="7743335"/>
                </a:lnTo>
                <a:lnTo>
                  <a:pt x="0" y="0"/>
                </a:lnTo>
                <a:close/>
              </a:path>
            </a:pathLst>
          </a:custGeom>
          <a:blipFill>
            <a:blip r:embed="rId2"/>
            <a:stretch>
              <a:fillRect l="0" t="0" r="0" b="0"/>
            </a:stretch>
          </a:blipFill>
        </p:spPr>
      </p:sp>
      <p:grpSp>
        <p:nvGrpSpPr>
          <p:cNvPr name="Group 6" id="6"/>
          <p:cNvGrpSpPr/>
          <p:nvPr/>
        </p:nvGrpSpPr>
        <p:grpSpPr>
          <a:xfrm rot="0">
            <a:off x="-309672" y="-204180"/>
            <a:ext cx="17888896" cy="2095556"/>
            <a:chOff x="0" y="0"/>
            <a:chExt cx="23851861" cy="2794075"/>
          </a:xfrm>
        </p:grpSpPr>
        <p:sp>
          <p:nvSpPr>
            <p:cNvPr name="TextBox 7" id="7"/>
            <p:cNvSpPr txBox="true"/>
            <p:nvPr/>
          </p:nvSpPr>
          <p:spPr>
            <a:xfrm rot="0">
              <a:off x="0" y="0"/>
              <a:ext cx="23851861" cy="1752600"/>
            </a:xfrm>
            <a:prstGeom prst="rect">
              <a:avLst/>
            </a:prstGeom>
          </p:spPr>
          <p:txBody>
            <a:bodyPr anchor="t" rtlCol="false" tIns="0" lIns="0" bIns="0" rIns="0">
              <a:spAutoFit/>
            </a:bodyPr>
            <a:lstStyle/>
            <a:p>
              <a:pPr algn="ctr">
                <a:lnSpc>
                  <a:spcPts val="10375"/>
                </a:lnSpc>
              </a:pPr>
              <a:r>
                <a:rPr lang="en-US" b="true" sz="8646">
                  <a:solidFill>
                    <a:srgbClr val="072E9F"/>
                  </a:solidFill>
                  <a:latin typeface="Cabin Bold"/>
                  <a:ea typeface="Cabin Bold"/>
                  <a:cs typeface="Cabin Bold"/>
                  <a:sym typeface="Cabin Bold"/>
                </a:rPr>
                <a:t>Use Case Chat với người khác</a:t>
              </a:r>
            </a:p>
          </p:txBody>
        </p:sp>
        <p:sp>
          <p:nvSpPr>
            <p:cNvPr name="TextBox 8" id="8"/>
            <p:cNvSpPr txBox="true"/>
            <p:nvPr/>
          </p:nvSpPr>
          <p:spPr>
            <a:xfrm rot="0">
              <a:off x="0" y="2170116"/>
              <a:ext cx="23851861" cy="623959"/>
            </a:xfrm>
            <a:prstGeom prst="rect">
              <a:avLst/>
            </a:prstGeom>
          </p:spPr>
          <p:txBody>
            <a:bodyPr anchor="t" rtlCol="false" tIns="0" lIns="0" bIns="0" rIns="0">
              <a:spAutoFit/>
            </a:bodyPr>
            <a:lstStyle/>
            <a:p>
              <a:pPr algn="l" marL="0" indent="0" lvl="0">
                <a:lnSpc>
                  <a:spcPts val="3862"/>
                </a:lnSpc>
                <a:spcBef>
                  <a:spcPct val="0"/>
                </a:spcBef>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8447" y="1128383"/>
            <a:ext cx="20409546" cy="9158617"/>
            <a:chOff x="0" y="0"/>
            <a:chExt cx="5375354" cy="2412146"/>
          </a:xfrm>
        </p:grpSpPr>
        <p:sp>
          <p:nvSpPr>
            <p:cNvPr name="Freeform 3" id="3"/>
            <p:cNvSpPr/>
            <p:nvPr/>
          </p:nvSpPr>
          <p:spPr>
            <a:xfrm flipH="false" flipV="false" rot="0">
              <a:off x="0" y="0"/>
              <a:ext cx="5375354" cy="2412146"/>
            </a:xfrm>
            <a:custGeom>
              <a:avLst/>
              <a:gdLst/>
              <a:ahLst/>
              <a:cxnLst/>
              <a:rect r="r" b="b" t="t" l="l"/>
              <a:pathLst>
                <a:path h="2412146" w="5375354">
                  <a:moveTo>
                    <a:pt x="23898" y="0"/>
                  </a:moveTo>
                  <a:lnTo>
                    <a:pt x="5351456" y="0"/>
                  </a:lnTo>
                  <a:cubicBezTo>
                    <a:pt x="5357794" y="0"/>
                    <a:pt x="5363873" y="2518"/>
                    <a:pt x="5368354" y="6999"/>
                  </a:cubicBezTo>
                  <a:cubicBezTo>
                    <a:pt x="5372836" y="11481"/>
                    <a:pt x="5375354" y="17560"/>
                    <a:pt x="5375354" y="23898"/>
                  </a:cubicBezTo>
                  <a:lnTo>
                    <a:pt x="5375354" y="2388248"/>
                  </a:lnTo>
                  <a:cubicBezTo>
                    <a:pt x="5375354" y="2394586"/>
                    <a:pt x="5372836" y="2400665"/>
                    <a:pt x="5368354" y="2405147"/>
                  </a:cubicBezTo>
                  <a:cubicBezTo>
                    <a:pt x="5363873" y="2409628"/>
                    <a:pt x="5357794" y="2412146"/>
                    <a:pt x="5351456" y="2412146"/>
                  </a:cubicBezTo>
                  <a:lnTo>
                    <a:pt x="23898" y="2412146"/>
                  </a:lnTo>
                  <a:cubicBezTo>
                    <a:pt x="10699" y="2412146"/>
                    <a:pt x="0" y="2401447"/>
                    <a:pt x="0" y="2388248"/>
                  </a:cubicBezTo>
                  <a:lnTo>
                    <a:pt x="0" y="23898"/>
                  </a:lnTo>
                  <a:cubicBezTo>
                    <a:pt x="0" y="17560"/>
                    <a:pt x="2518" y="11481"/>
                    <a:pt x="6999" y="6999"/>
                  </a:cubicBezTo>
                  <a:cubicBezTo>
                    <a:pt x="11481" y="2518"/>
                    <a:pt x="17560" y="0"/>
                    <a:pt x="23898" y="0"/>
                  </a:cubicBezTo>
                  <a:close/>
                </a:path>
              </a:pathLst>
            </a:custGeom>
            <a:solidFill>
              <a:srgbClr val="E1EDFC"/>
            </a:solidFill>
          </p:spPr>
        </p:sp>
        <p:sp>
          <p:nvSpPr>
            <p:cNvPr name="TextBox 4" id="4"/>
            <p:cNvSpPr txBox="true"/>
            <p:nvPr/>
          </p:nvSpPr>
          <p:spPr>
            <a:xfrm>
              <a:off x="0" y="-38100"/>
              <a:ext cx="5375354" cy="2450246"/>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253946" y="2108150"/>
            <a:ext cx="17780108" cy="8178850"/>
          </a:xfrm>
          <a:custGeom>
            <a:avLst/>
            <a:gdLst/>
            <a:ahLst/>
            <a:cxnLst/>
            <a:rect r="r" b="b" t="t" l="l"/>
            <a:pathLst>
              <a:path h="8178850" w="17780108">
                <a:moveTo>
                  <a:pt x="0" y="0"/>
                </a:moveTo>
                <a:lnTo>
                  <a:pt x="17780108" y="0"/>
                </a:lnTo>
                <a:lnTo>
                  <a:pt x="17780108" y="8178850"/>
                </a:lnTo>
                <a:lnTo>
                  <a:pt x="0" y="8178850"/>
                </a:lnTo>
                <a:lnTo>
                  <a:pt x="0" y="0"/>
                </a:lnTo>
                <a:close/>
              </a:path>
            </a:pathLst>
          </a:custGeom>
          <a:blipFill>
            <a:blip r:embed="rId2"/>
            <a:stretch>
              <a:fillRect l="0" t="0" r="0" b="0"/>
            </a:stretch>
          </a:blipFill>
        </p:spPr>
      </p:sp>
      <p:grpSp>
        <p:nvGrpSpPr>
          <p:cNvPr name="Group 6" id="6"/>
          <p:cNvGrpSpPr/>
          <p:nvPr/>
        </p:nvGrpSpPr>
        <p:grpSpPr>
          <a:xfrm rot="0">
            <a:off x="-309672" y="-204180"/>
            <a:ext cx="17888896" cy="2095556"/>
            <a:chOff x="0" y="0"/>
            <a:chExt cx="23851861" cy="2794075"/>
          </a:xfrm>
        </p:grpSpPr>
        <p:sp>
          <p:nvSpPr>
            <p:cNvPr name="TextBox 7" id="7"/>
            <p:cNvSpPr txBox="true"/>
            <p:nvPr/>
          </p:nvSpPr>
          <p:spPr>
            <a:xfrm rot="0">
              <a:off x="0" y="0"/>
              <a:ext cx="23851861" cy="1752600"/>
            </a:xfrm>
            <a:prstGeom prst="rect">
              <a:avLst/>
            </a:prstGeom>
          </p:spPr>
          <p:txBody>
            <a:bodyPr anchor="t" rtlCol="false" tIns="0" lIns="0" bIns="0" rIns="0">
              <a:spAutoFit/>
            </a:bodyPr>
            <a:lstStyle/>
            <a:p>
              <a:pPr algn="ctr">
                <a:lnSpc>
                  <a:spcPts val="10375"/>
                </a:lnSpc>
              </a:pPr>
              <a:r>
                <a:rPr lang="en-US" b="true" sz="8646">
                  <a:solidFill>
                    <a:srgbClr val="072E9F"/>
                  </a:solidFill>
                  <a:latin typeface="Cabin Bold"/>
                  <a:ea typeface="Cabin Bold"/>
                  <a:cs typeface="Cabin Bold"/>
                  <a:sym typeface="Cabin Bold"/>
                </a:rPr>
                <a:t>Use Case Tương tác với Chatbot</a:t>
              </a:r>
            </a:p>
          </p:txBody>
        </p:sp>
        <p:sp>
          <p:nvSpPr>
            <p:cNvPr name="TextBox 8" id="8"/>
            <p:cNvSpPr txBox="true"/>
            <p:nvPr/>
          </p:nvSpPr>
          <p:spPr>
            <a:xfrm rot="0">
              <a:off x="0" y="2170116"/>
              <a:ext cx="23851861" cy="623959"/>
            </a:xfrm>
            <a:prstGeom prst="rect">
              <a:avLst/>
            </a:prstGeom>
          </p:spPr>
          <p:txBody>
            <a:bodyPr anchor="t" rtlCol="false" tIns="0" lIns="0" bIns="0" rIns="0">
              <a:spAutoFit/>
            </a:bodyPr>
            <a:lstStyle/>
            <a:p>
              <a:pPr algn="l" marL="0" indent="0" lvl="0">
                <a:lnSpc>
                  <a:spcPts val="3862"/>
                </a:lnSpc>
                <a:spcBef>
                  <a:spcPct val="0"/>
                </a:spcBef>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8447" y="1128383"/>
            <a:ext cx="20409546" cy="9158617"/>
            <a:chOff x="0" y="0"/>
            <a:chExt cx="5375354" cy="2412146"/>
          </a:xfrm>
        </p:grpSpPr>
        <p:sp>
          <p:nvSpPr>
            <p:cNvPr name="Freeform 3" id="3"/>
            <p:cNvSpPr/>
            <p:nvPr/>
          </p:nvSpPr>
          <p:spPr>
            <a:xfrm flipH="false" flipV="false" rot="0">
              <a:off x="0" y="0"/>
              <a:ext cx="5375354" cy="2412146"/>
            </a:xfrm>
            <a:custGeom>
              <a:avLst/>
              <a:gdLst/>
              <a:ahLst/>
              <a:cxnLst/>
              <a:rect r="r" b="b" t="t" l="l"/>
              <a:pathLst>
                <a:path h="2412146" w="5375354">
                  <a:moveTo>
                    <a:pt x="23898" y="0"/>
                  </a:moveTo>
                  <a:lnTo>
                    <a:pt x="5351456" y="0"/>
                  </a:lnTo>
                  <a:cubicBezTo>
                    <a:pt x="5357794" y="0"/>
                    <a:pt x="5363873" y="2518"/>
                    <a:pt x="5368354" y="6999"/>
                  </a:cubicBezTo>
                  <a:cubicBezTo>
                    <a:pt x="5372836" y="11481"/>
                    <a:pt x="5375354" y="17560"/>
                    <a:pt x="5375354" y="23898"/>
                  </a:cubicBezTo>
                  <a:lnTo>
                    <a:pt x="5375354" y="2388248"/>
                  </a:lnTo>
                  <a:cubicBezTo>
                    <a:pt x="5375354" y="2394586"/>
                    <a:pt x="5372836" y="2400665"/>
                    <a:pt x="5368354" y="2405147"/>
                  </a:cubicBezTo>
                  <a:cubicBezTo>
                    <a:pt x="5363873" y="2409628"/>
                    <a:pt x="5357794" y="2412146"/>
                    <a:pt x="5351456" y="2412146"/>
                  </a:cubicBezTo>
                  <a:lnTo>
                    <a:pt x="23898" y="2412146"/>
                  </a:lnTo>
                  <a:cubicBezTo>
                    <a:pt x="10699" y="2412146"/>
                    <a:pt x="0" y="2401447"/>
                    <a:pt x="0" y="2388248"/>
                  </a:cubicBezTo>
                  <a:lnTo>
                    <a:pt x="0" y="23898"/>
                  </a:lnTo>
                  <a:cubicBezTo>
                    <a:pt x="0" y="17560"/>
                    <a:pt x="2518" y="11481"/>
                    <a:pt x="6999" y="6999"/>
                  </a:cubicBezTo>
                  <a:cubicBezTo>
                    <a:pt x="11481" y="2518"/>
                    <a:pt x="17560" y="0"/>
                    <a:pt x="23898" y="0"/>
                  </a:cubicBezTo>
                  <a:close/>
                </a:path>
              </a:pathLst>
            </a:custGeom>
            <a:solidFill>
              <a:srgbClr val="E1EDFC"/>
            </a:solidFill>
          </p:spPr>
        </p:sp>
        <p:sp>
          <p:nvSpPr>
            <p:cNvPr name="TextBox 4" id="4"/>
            <p:cNvSpPr txBox="true"/>
            <p:nvPr/>
          </p:nvSpPr>
          <p:spPr>
            <a:xfrm>
              <a:off x="0" y="-38100"/>
              <a:ext cx="5375354" cy="2450246"/>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749824" y="1626956"/>
            <a:ext cx="15305429" cy="8858017"/>
          </a:xfrm>
          <a:custGeom>
            <a:avLst/>
            <a:gdLst/>
            <a:ahLst/>
            <a:cxnLst/>
            <a:rect r="r" b="b" t="t" l="l"/>
            <a:pathLst>
              <a:path h="8858017" w="15305429">
                <a:moveTo>
                  <a:pt x="0" y="0"/>
                </a:moveTo>
                <a:lnTo>
                  <a:pt x="15305428" y="0"/>
                </a:lnTo>
                <a:lnTo>
                  <a:pt x="15305428" y="8858017"/>
                </a:lnTo>
                <a:lnTo>
                  <a:pt x="0" y="8858017"/>
                </a:lnTo>
                <a:lnTo>
                  <a:pt x="0" y="0"/>
                </a:lnTo>
                <a:close/>
              </a:path>
            </a:pathLst>
          </a:custGeom>
          <a:blipFill>
            <a:blip r:embed="rId2"/>
            <a:stretch>
              <a:fillRect l="0" t="0" r="0" b="0"/>
            </a:stretch>
          </a:blipFill>
        </p:spPr>
      </p:sp>
      <p:grpSp>
        <p:nvGrpSpPr>
          <p:cNvPr name="Group 6" id="6"/>
          <p:cNvGrpSpPr/>
          <p:nvPr/>
        </p:nvGrpSpPr>
        <p:grpSpPr>
          <a:xfrm rot="0">
            <a:off x="-309672" y="-204180"/>
            <a:ext cx="17888896" cy="2095556"/>
            <a:chOff x="0" y="0"/>
            <a:chExt cx="23851861" cy="2794075"/>
          </a:xfrm>
        </p:grpSpPr>
        <p:sp>
          <p:nvSpPr>
            <p:cNvPr name="TextBox 7" id="7"/>
            <p:cNvSpPr txBox="true"/>
            <p:nvPr/>
          </p:nvSpPr>
          <p:spPr>
            <a:xfrm rot="0">
              <a:off x="0" y="0"/>
              <a:ext cx="23851861" cy="1752600"/>
            </a:xfrm>
            <a:prstGeom prst="rect">
              <a:avLst/>
            </a:prstGeom>
          </p:spPr>
          <p:txBody>
            <a:bodyPr anchor="t" rtlCol="false" tIns="0" lIns="0" bIns="0" rIns="0">
              <a:spAutoFit/>
            </a:bodyPr>
            <a:lstStyle/>
            <a:p>
              <a:pPr algn="ctr">
                <a:lnSpc>
                  <a:spcPts val="10375"/>
                </a:lnSpc>
              </a:pPr>
              <a:r>
                <a:rPr lang="en-US" b="true" sz="8646">
                  <a:solidFill>
                    <a:srgbClr val="072E9F"/>
                  </a:solidFill>
                  <a:latin typeface="Cabin Bold"/>
                  <a:ea typeface="Cabin Bold"/>
                  <a:cs typeface="Cabin Bold"/>
                  <a:sym typeface="Cabin Bold"/>
                </a:rPr>
                <a:t>Use Case Quản lý thông tin User</a:t>
              </a:r>
            </a:p>
          </p:txBody>
        </p:sp>
        <p:sp>
          <p:nvSpPr>
            <p:cNvPr name="TextBox 8" id="8"/>
            <p:cNvSpPr txBox="true"/>
            <p:nvPr/>
          </p:nvSpPr>
          <p:spPr>
            <a:xfrm rot="0">
              <a:off x="0" y="2170116"/>
              <a:ext cx="23851861" cy="623959"/>
            </a:xfrm>
            <a:prstGeom prst="rect">
              <a:avLst/>
            </a:prstGeom>
          </p:spPr>
          <p:txBody>
            <a:bodyPr anchor="t" rtlCol="false" tIns="0" lIns="0" bIns="0" rIns="0">
              <a:spAutoFit/>
            </a:bodyPr>
            <a:lstStyle/>
            <a:p>
              <a:pPr algn="l" marL="0" indent="0" lvl="0">
                <a:lnSpc>
                  <a:spcPts val="3862"/>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98346" y="1332805"/>
            <a:ext cx="470450" cy="470450"/>
          </a:xfrm>
          <a:custGeom>
            <a:avLst/>
            <a:gdLst/>
            <a:ahLst/>
            <a:cxnLst/>
            <a:rect r="r" b="b" t="t" l="l"/>
            <a:pathLst>
              <a:path h="470450" w="470450">
                <a:moveTo>
                  <a:pt x="0" y="0"/>
                </a:moveTo>
                <a:lnTo>
                  <a:pt x="470451" y="0"/>
                </a:lnTo>
                <a:lnTo>
                  <a:pt x="470451" y="470450"/>
                </a:lnTo>
                <a:lnTo>
                  <a:pt x="0" y="4704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258896" y="8248617"/>
            <a:ext cx="1340550" cy="1340550"/>
          </a:xfrm>
          <a:custGeom>
            <a:avLst/>
            <a:gdLst/>
            <a:ahLst/>
            <a:cxnLst/>
            <a:rect r="r" b="b" t="t" l="l"/>
            <a:pathLst>
              <a:path h="1340550" w="1340550">
                <a:moveTo>
                  <a:pt x="0" y="0"/>
                </a:moveTo>
                <a:lnTo>
                  <a:pt x="1340551" y="0"/>
                </a:lnTo>
                <a:lnTo>
                  <a:pt x="1340551" y="1340550"/>
                </a:lnTo>
                <a:lnTo>
                  <a:pt x="0" y="1340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83987" y="2622819"/>
            <a:ext cx="7203887" cy="6635481"/>
            <a:chOff x="0" y="0"/>
            <a:chExt cx="1740099" cy="1602801"/>
          </a:xfrm>
        </p:grpSpPr>
        <p:sp>
          <p:nvSpPr>
            <p:cNvPr name="Freeform 7" id="7"/>
            <p:cNvSpPr/>
            <p:nvPr/>
          </p:nvSpPr>
          <p:spPr>
            <a:xfrm flipH="false" flipV="false" rot="0">
              <a:off x="0" y="0"/>
              <a:ext cx="1740099" cy="1602801"/>
            </a:xfrm>
            <a:custGeom>
              <a:avLst/>
              <a:gdLst/>
              <a:ahLst/>
              <a:cxnLst/>
              <a:rect r="r" b="b" t="t" l="l"/>
              <a:pathLst>
                <a:path h="1602801" w="1740099">
                  <a:moveTo>
                    <a:pt x="0" y="0"/>
                  </a:moveTo>
                  <a:lnTo>
                    <a:pt x="1740099" y="0"/>
                  </a:lnTo>
                  <a:lnTo>
                    <a:pt x="1740099" y="1602801"/>
                  </a:lnTo>
                  <a:lnTo>
                    <a:pt x="0" y="1602801"/>
                  </a:lnTo>
                  <a:close/>
                </a:path>
              </a:pathLst>
            </a:custGeom>
            <a:solidFill>
              <a:srgbClr val="2B485F"/>
            </a:solidFill>
          </p:spPr>
        </p:sp>
        <p:sp>
          <p:nvSpPr>
            <p:cNvPr name="TextBox 8" id="8"/>
            <p:cNvSpPr txBox="true"/>
            <p:nvPr/>
          </p:nvSpPr>
          <p:spPr>
            <a:xfrm>
              <a:off x="0" y="-47625"/>
              <a:ext cx="1740099" cy="1650426"/>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367878" y="2466608"/>
            <a:ext cx="7011842" cy="6400925"/>
            <a:chOff x="0" y="0"/>
            <a:chExt cx="1693711" cy="1546144"/>
          </a:xfrm>
        </p:grpSpPr>
        <p:sp>
          <p:nvSpPr>
            <p:cNvPr name="Freeform 10" id="10"/>
            <p:cNvSpPr/>
            <p:nvPr/>
          </p:nvSpPr>
          <p:spPr>
            <a:xfrm flipH="false" flipV="false" rot="0">
              <a:off x="0" y="0"/>
              <a:ext cx="1693711" cy="1546144"/>
            </a:xfrm>
            <a:custGeom>
              <a:avLst/>
              <a:gdLst/>
              <a:ahLst/>
              <a:cxnLst/>
              <a:rect r="r" b="b" t="t" l="l"/>
              <a:pathLst>
                <a:path h="1546144" w="1693711">
                  <a:moveTo>
                    <a:pt x="0" y="0"/>
                  </a:moveTo>
                  <a:lnTo>
                    <a:pt x="1693711" y="0"/>
                  </a:lnTo>
                  <a:lnTo>
                    <a:pt x="1693711" y="1546144"/>
                  </a:lnTo>
                  <a:lnTo>
                    <a:pt x="0" y="1546144"/>
                  </a:lnTo>
                  <a:close/>
                </a:path>
              </a:pathLst>
            </a:custGeom>
            <a:solidFill>
              <a:srgbClr val="E1EDFC"/>
            </a:solidFill>
          </p:spPr>
        </p:sp>
        <p:sp>
          <p:nvSpPr>
            <p:cNvPr name="TextBox 11" id="11"/>
            <p:cNvSpPr txBox="true"/>
            <p:nvPr/>
          </p:nvSpPr>
          <p:spPr>
            <a:xfrm>
              <a:off x="0" y="-47625"/>
              <a:ext cx="1693711" cy="1593769"/>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false" flipV="false" rot="0">
            <a:off x="10157331" y="2642395"/>
            <a:ext cx="7552482" cy="5945863"/>
          </a:xfrm>
          <a:custGeom>
            <a:avLst/>
            <a:gdLst/>
            <a:ahLst/>
            <a:cxnLst/>
            <a:rect r="r" b="b" t="t" l="l"/>
            <a:pathLst>
              <a:path h="5945863" w="7552482">
                <a:moveTo>
                  <a:pt x="0" y="0"/>
                </a:moveTo>
                <a:lnTo>
                  <a:pt x="7552481" y="0"/>
                </a:lnTo>
                <a:lnTo>
                  <a:pt x="7552481" y="5945863"/>
                </a:lnTo>
                <a:lnTo>
                  <a:pt x="0" y="5945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9922105" y="2765516"/>
            <a:ext cx="7552482" cy="5945863"/>
          </a:xfrm>
          <a:custGeom>
            <a:avLst/>
            <a:gdLst/>
            <a:ahLst/>
            <a:cxnLst/>
            <a:rect r="r" b="b" t="t" l="l"/>
            <a:pathLst>
              <a:path h="5945863" w="7552482">
                <a:moveTo>
                  <a:pt x="0" y="0"/>
                </a:moveTo>
                <a:lnTo>
                  <a:pt x="7552482" y="0"/>
                </a:lnTo>
                <a:lnTo>
                  <a:pt x="7552482" y="5945863"/>
                </a:lnTo>
                <a:lnTo>
                  <a:pt x="0" y="5945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1367878" y="2719216"/>
            <a:ext cx="8533326" cy="6539084"/>
          </a:xfrm>
          <a:prstGeom prst="rect">
            <a:avLst/>
          </a:prstGeom>
        </p:spPr>
        <p:txBody>
          <a:bodyPr anchor="t" rtlCol="false" tIns="0" lIns="0" bIns="0" rIns="0">
            <a:spAutoFit/>
          </a:bodyPr>
          <a:lstStyle/>
          <a:p>
            <a:pPr algn="l">
              <a:lnSpc>
                <a:spcPts val="7476"/>
              </a:lnSpc>
            </a:pPr>
            <a:r>
              <a:rPr lang="en-US" sz="4450">
                <a:solidFill>
                  <a:srgbClr val="0E2F5F"/>
                </a:solidFill>
                <a:latin typeface="Barlow Condensed"/>
                <a:ea typeface="Barlow Condensed"/>
                <a:cs typeface="Barlow Condensed"/>
                <a:sym typeface="Barlow Condensed"/>
              </a:rPr>
              <a:t>Nguyễn Trường Sơn - 20230097</a:t>
            </a:r>
          </a:p>
          <a:p>
            <a:pPr algn="l">
              <a:lnSpc>
                <a:spcPts val="7476"/>
              </a:lnSpc>
            </a:pPr>
            <a:r>
              <a:rPr lang="en-US" sz="4450">
                <a:solidFill>
                  <a:srgbClr val="0E2F5F"/>
                </a:solidFill>
                <a:latin typeface="Barlow Condensed"/>
                <a:ea typeface="Barlow Condensed"/>
                <a:cs typeface="Barlow Condensed"/>
                <a:sym typeface="Barlow Condensed"/>
              </a:rPr>
              <a:t>Nguyễn Thành Bách - 20235660</a:t>
            </a:r>
          </a:p>
          <a:p>
            <a:pPr algn="l">
              <a:lnSpc>
                <a:spcPts val="7476"/>
              </a:lnSpc>
            </a:pPr>
            <a:r>
              <a:rPr lang="en-US" sz="4450">
                <a:solidFill>
                  <a:srgbClr val="0E2F5F"/>
                </a:solidFill>
                <a:latin typeface="Barlow Condensed"/>
                <a:ea typeface="Barlow Condensed"/>
                <a:cs typeface="Barlow Condensed"/>
                <a:sym typeface="Barlow Condensed"/>
              </a:rPr>
              <a:t>Trần Trung Hiếu - 20235716</a:t>
            </a:r>
          </a:p>
          <a:p>
            <a:pPr algn="l">
              <a:lnSpc>
                <a:spcPts val="7476"/>
              </a:lnSpc>
            </a:pPr>
            <a:r>
              <a:rPr lang="en-US" sz="4450">
                <a:solidFill>
                  <a:srgbClr val="0E2F5F"/>
                </a:solidFill>
                <a:latin typeface="Barlow Condensed"/>
                <a:ea typeface="Barlow Condensed"/>
                <a:cs typeface="Barlow Condensed"/>
                <a:sym typeface="Barlow Condensed"/>
              </a:rPr>
              <a:t>Nguyễn Đức Nam Khánh - 20235755</a:t>
            </a:r>
          </a:p>
          <a:p>
            <a:pPr algn="l">
              <a:lnSpc>
                <a:spcPts val="7476"/>
              </a:lnSpc>
            </a:pPr>
            <a:r>
              <a:rPr lang="en-US" sz="4450">
                <a:solidFill>
                  <a:srgbClr val="0E2F5F"/>
                </a:solidFill>
                <a:latin typeface="Barlow Condensed"/>
                <a:ea typeface="Barlow Condensed"/>
                <a:cs typeface="Barlow Condensed"/>
                <a:sym typeface="Barlow Condensed"/>
              </a:rPr>
              <a:t>Phạm Trần Tiến Phong  - 20235807</a:t>
            </a:r>
          </a:p>
          <a:p>
            <a:pPr algn="l">
              <a:lnSpc>
                <a:spcPts val="7476"/>
              </a:lnSpc>
            </a:pPr>
            <a:r>
              <a:rPr lang="en-US" sz="4450">
                <a:solidFill>
                  <a:srgbClr val="0E2F5F"/>
                </a:solidFill>
                <a:latin typeface="Barlow Condensed"/>
                <a:ea typeface="Barlow Condensed"/>
                <a:cs typeface="Barlow Condensed"/>
                <a:sym typeface="Barlow Condensed"/>
              </a:rPr>
              <a:t>Nguyễn Quang Thiện - 20235838</a:t>
            </a:r>
          </a:p>
          <a:p>
            <a:pPr algn="l">
              <a:lnSpc>
                <a:spcPts val="7476"/>
              </a:lnSpc>
            </a:pPr>
          </a:p>
        </p:txBody>
      </p:sp>
      <p:sp>
        <p:nvSpPr>
          <p:cNvPr name="TextBox 15" id="15"/>
          <p:cNvSpPr txBox="true"/>
          <p:nvPr/>
        </p:nvSpPr>
        <p:spPr>
          <a:xfrm rot="0">
            <a:off x="3921555" y="923925"/>
            <a:ext cx="9007617" cy="948591"/>
          </a:xfrm>
          <a:prstGeom prst="rect">
            <a:avLst/>
          </a:prstGeom>
        </p:spPr>
        <p:txBody>
          <a:bodyPr anchor="t" rtlCol="false" tIns="0" lIns="0" bIns="0" rIns="0">
            <a:spAutoFit/>
          </a:bodyPr>
          <a:lstStyle/>
          <a:p>
            <a:pPr algn="ctr">
              <a:lnSpc>
                <a:spcPts val="7710"/>
              </a:lnSpc>
              <a:spcBef>
                <a:spcPct val="0"/>
              </a:spcBef>
            </a:pPr>
            <a:r>
              <a:rPr lang="en-US" b="true" sz="5587">
                <a:solidFill>
                  <a:srgbClr val="0E2F5F"/>
                </a:solidFill>
                <a:latin typeface="Barlow Condensed Bold"/>
                <a:ea typeface="Barlow Condensed Bold"/>
                <a:cs typeface="Barlow Condensed Bold"/>
                <a:sym typeface="Barlow Condensed Bold"/>
              </a:rPr>
              <a:t>THÀNH VIÊN NHÓM 6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42992" y="-8517227"/>
            <a:ext cx="11432615" cy="11411829"/>
          </a:xfrm>
          <a:custGeom>
            <a:avLst/>
            <a:gdLst/>
            <a:ahLst/>
            <a:cxnLst/>
            <a:rect r="r" b="b" t="t" l="l"/>
            <a:pathLst>
              <a:path h="11411829" w="11432615">
                <a:moveTo>
                  <a:pt x="0" y="0"/>
                </a:moveTo>
                <a:lnTo>
                  <a:pt x="11432616" y="0"/>
                </a:lnTo>
                <a:lnTo>
                  <a:pt x="11432616" y="11411829"/>
                </a:lnTo>
                <a:lnTo>
                  <a:pt x="0" y="11411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158819" y="2193815"/>
            <a:ext cx="234444" cy="250707"/>
            <a:chOff x="0" y="0"/>
            <a:chExt cx="519938" cy="556006"/>
          </a:xfrm>
        </p:grpSpPr>
        <p:sp>
          <p:nvSpPr>
            <p:cNvPr name="Freeform 4" id="4"/>
            <p:cNvSpPr/>
            <p:nvPr/>
          </p:nvSpPr>
          <p:spPr>
            <a:xfrm flipH="false" flipV="false" rot="0">
              <a:off x="50292" y="47371"/>
              <a:ext cx="424307" cy="458089"/>
            </a:xfrm>
            <a:custGeom>
              <a:avLst/>
              <a:gdLst/>
              <a:ahLst/>
              <a:cxnLst/>
              <a:rect r="r" b="b" t="t" l="l"/>
              <a:pathLst>
                <a:path h="458089" w="424307">
                  <a:moveTo>
                    <a:pt x="48895" y="3429"/>
                  </a:moveTo>
                  <a:cubicBezTo>
                    <a:pt x="174498" y="10287"/>
                    <a:pt x="199136" y="10160"/>
                    <a:pt x="222250" y="10160"/>
                  </a:cubicBezTo>
                  <a:cubicBezTo>
                    <a:pt x="242570" y="10160"/>
                    <a:pt x="259207" y="9906"/>
                    <a:pt x="279273" y="9398"/>
                  </a:cubicBezTo>
                  <a:cubicBezTo>
                    <a:pt x="301498" y="8763"/>
                    <a:pt x="327533" y="0"/>
                    <a:pt x="349885" y="6604"/>
                  </a:cubicBezTo>
                  <a:cubicBezTo>
                    <a:pt x="374269" y="13843"/>
                    <a:pt x="411988" y="35941"/>
                    <a:pt x="418846" y="55245"/>
                  </a:cubicBezTo>
                  <a:cubicBezTo>
                    <a:pt x="424307" y="70866"/>
                    <a:pt x="411607" y="91186"/>
                    <a:pt x="403606" y="108458"/>
                  </a:cubicBezTo>
                  <a:cubicBezTo>
                    <a:pt x="394716" y="127508"/>
                    <a:pt x="380238" y="143764"/>
                    <a:pt x="366268" y="163830"/>
                  </a:cubicBezTo>
                  <a:cubicBezTo>
                    <a:pt x="349123" y="188468"/>
                    <a:pt x="326771" y="217297"/>
                    <a:pt x="307594" y="245364"/>
                  </a:cubicBezTo>
                  <a:cubicBezTo>
                    <a:pt x="287909" y="274320"/>
                    <a:pt x="268605" y="303657"/>
                    <a:pt x="249682" y="334899"/>
                  </a:cubicBezTo>
                  <a:cubicBezTo>
                    <a:pt x="229743" y="367919"/>
                    <a:pt x="202311" y="422402"/>
                    <a:pt x="191262" y="438404"/>
                  </a:cubicBezTo>
                  <a:cubicBezTo>
                    <a:pt x="187706" y="443611"/>
                    <a:pt x="186309" y="445389"/>
                    <a:pt x="183134" y="448183"/>
                  </a:cubicBezTo>
                  <a:cubicBezTo>
                    <a:pt x="179959" y="450977"/>
                    <a:pt x="176149" y="453263"/>
                    <a:pt x="172339" y="454914"/>
                  </a:cubicBezTo>
                  <a:cubicBezTo>
                    <a:pt x="168402" y="456565"/>
                    <a:pt x="164084" y="457581"/>
                    <a:pt x="159893" y="457835"/>
                  </a:cubicBezTo>
                  <a:cubicBezTo>
                    <a:pt x="155702" y="458089"/>
                    <a:pt x="151257" y="457581"/>
                    <a:pt x="147193" y="456565"/>
                  </a:cubicBezTo>
                  <a:cubicBezTo>
                    <a:pt x="143129" y="455549"/>
                    <a:pt x="139065" y="453644"/>
                    <a:pt x="135509" y="451358"/>
                  </a:cubicBezTo>
                  <a:cubicBezTo>
                    <a:pt x="132080" y="449072"/>
                    <a:pt x="128778" y="446024"/>
                    <a:pt x="126238" y="442722"/>
                  </a:cubicBezTo>
                  <a:cubicBezTo>
                    <a:pt x="123698" y="439420"/>
                    <a:pt x="121412" y="435356"/>
                    <a:pt x="120015" y="431419"/>
                  </a:cubicBezTo>
                  <a:cubicBezTo>
                    <a:pt x="118618" y="427482"/>
                    <a:pt x="117856" y="423037"/>
                    <a:pt x="117856" y="418846"/>
                  </a:cubicBezTo>
                  <a:cubicBezTo>
                    <a:pt x="117856" y="414655"/>
                    <a:pt x="118491" y="410210"/>
                    <a:pt x="119761" y="406273"/>
                  </a:cubicBezTo>
                  <a:cubicBezTo>
                    <a:pt x="121031" y="402336"/>
                    <a:pt x="123063" y="398272"/>
                    <a:pt x="125603" y="394970"/>
                  </a:cubicBezTo>
                  <a:cubicBezTo>
                    <a:pt x="128143" y="391541"/>
                    <a:pt x="131445" y="388493"/>
                    <a:pt x="134874" y="386080"/>
                  </a:cubicBezTo>
                  <a:cubicBezTo>
                    <a:pt x="138303" y="383667"/>
                    <a:pt x="142240" y="381762"/>
                    <a:pt x="146304" y="380619"/>
                  </a:cubicBezTo>
                  <a:cubicBezTo>
                    <a:pt x="150368" y="379476"/>
                    <a:pt x="154813" y="378968"/>
                    <a:pt x="159004" y="379095"/>
                  </a:cubicBezTo>
                  <a:cubicBezTo>
                    <a:pt x="163195" y="379222"/>
                    <a:pt x="167513" y="380111"/>
                    <a:pt x="171450" y="381635"/>
                  </a:cubicBezTo>
                  <a:cubicBezTo>
                    <a:pt x="175387" y="383159"/>
                    <a:pt x="179197" y="385445"/>
                    <a:pt x="182499" y="388112"/>
                  </a:cubicBezTo>
                  <a:cubicBezTo>
                    <a:pt x="185674" y="390779"/>
                    <a:pt x="188722" y="394208"/>
                    <a:pt x="190881" y="397764"/>
                  </a:cubicBezTo>
                  <a:cubicBezTo>
                    <a:pt x="193040" y="401320"/>
                    <a:pt x="194818" y="405511"/>
                    <a:pt x="195707" y="409575"/>
                  </a:cubicBezTo>
                  <a:cubicBezTo>
                    <a:pt x="196596" y="413639"/>
                    <a:pt x="196977" y="418084"/>
                    <a:pt x="196596" y="422275"/>
                  </a:cubicBezTo>
                  <a:cubicBezTo>
                    <a:pt x="196215" y="426466"/>
                    <a:pt x="195072" y="430784"/>
                    <a:pt x="193294" y="434594"/>
                  </a:cubicBezTo>
                  <a:cubicBezTo>
                    <a:pt x="191516" y="438404"/>
                    <a:pt x="189103" y="442214"/>
                    <a:pt x="186182" y="445262"/>
                  </a:cubicBezTo>
                  <a:cubicBezTo>
                    <a:pt x="183388" y="448310"/>
                    <a:pt x="179832" y="451104"/>
                    <a:pt x="176149" y="453136"/>
                  </a:cubicBezTo>
                  <a:cubicBezTo>
                    <a:pt x="172466" y="455168"/>
                    <a:pt x="168275" y="456565"/>
                    <a:pt x="164084" y="457327"/>
                  </a:cubicBezTo>
                  <a:cubicBezTo>
                    <a:pt x="160020" y="458089"/>
                    <a:pt x="155575" y="458089"/>
                    <a:pt x="151384" y="457454"/>
                  </a:cubicBezTo>
                  <a:cubicBezTo>
                    <a:pt x="147193" y="456819"/>
                    <a:pt x="142875" y="455422"/>
                    <a:pt x="139192" y="453517"/>
                  </a:cubicBezTo>
                  <a:cubicBezTo>
                    <a:pt x="135509" y="451612"/>
                    <a:pt x="131953" y="448945"/>
                    <a:pt x="129032" y="445897"/>
                  </a:cubicBezTo>
                  <a:cubicBezTo>
                    <a:pt x="126111" y="442849"/>
                    <a:pt x="123444" y="439293"/>
                    <a:pt x="121666" y="435483"/>
                  </a:cubicBezTo>
                  <a:cubicBezTo>
                    <a:pt x="119888" y="431673"/>
                    <a:pt x="118618" y="427355"/>
                    <a:pt x="118110" y="423164"/>
                  </a:cubicBezTo>
                  <a:cubicBezTo>
                    <a:pt x="117602" y="418973"/>
                    <a:pt x="117856" y="414528"/>
                    <a:pt x="118745" y="410464"/>
                  </a:cubicBezTo>
                  <a:cubicBezTo>
                    <a:pt x="119634" y="406400"/>
                    <a:pt x="123317" y="398526"/>
                    <a:pt x="123317" y="398526"/>
                  </a:cubicBezTo>
                  <a:cubicBezTo>
                    <a:pt x="123317" y="398526"/>
                    <a:pt x="165989" y="330708"/>
                    <a:pt x="185166" y="297053"/>
                  </a:cubicBezTo>
                  <a:cubicBezTo>
                    <a:pt x="203581" y="264795"/>
                    <a:pt x="219456" y="232156"/>
                    <a:pt x="236474" y="200660"/>
                  </a:cubicBezTo>
                  <a:cubicBezTo>
                    <a:pt x="252984" y="170053"/>
                    <a:pt x="269367" y="137160"/>
                    <a:pt x="285877" y="110617"/>
                  </a:cubicBezTo>
                  <a:cubicBezTo>
                    <a:pt x="299847" y="88265"/>
                    <a:pt x="316738" y="50165"/>
                    <a:pt x="327914" y="51181"/>
                  </a:cubicBezTo>
                  <a:cubicBezTo>
                    <a:pt x="337312" y="52070"/>
                    <a:pt x="355219" y="89916"/>
                    <a:pt x="349885" y="98044"/>
                  </a:cubicBezTo>
                  <a:cubicBezTo>
                    <a:pt x="343662" y="107442"/>
                    <a:pt x="301498" y="96012"/>
                    <a:pt x="279273" y="95377"/>
                  </a:cubicBezTo>
                  <a:cubicBezTo>
                    <a:pt x="259207" y="94869"/>
                    <a:pt x="242570" y="94488"/>
                    <a:pt x="222250" y="94488"/>
                  </a:cubicBezTo>
                  <a:cubicBezTo>
                    <a:pt x="199136" y="94488"/>
                    <a:pt x="174498" y="94361"/>
                    <a:pt x="147955" y="95250"/>
                  </a:cubicBezTo>
                  <a:cubicBezTo>
                    <a:pt x="117348" y="96393"/>
                    <a:pt x="65786" y="101727"/>
                    <a:pt x="48895" y="101219"/>
                  </a:cubicBezTo>
                  <a:cubicBezTo>
                    <a:pt x="43053" y="101092"/>
                    <a:pt x="41021" y="100711"/>
                    <a:pt x="37211" y="99822"/>
                  </a:cubicBezTo>
                  <a:cubicBezTo>
                    <a:pt x="33401" y="98933"/>
                    <a:pt x="29718" y="97409"/>
                    <a:pt x="26289" y="95631"/>
                  </a:cubicBezTo>
                  <a:cubicBezTo>
                    <a:pt x="22860" y="93853"/>
                    <a:pt x="19431" y="91440"/>
                    <a:pt x="16510" y="88900"/>
                  </a:cubicBezTo>
                  <a:cubicBezTo>
                    <a:pt x="13589" y="86360"/>
                    <a:pt x="10922" y="83312"/>
                    <a:pt x="8763" y="80137"/>
                  </a:cubicBezTo>
                  <a:cubicBezTo>
                    <a:pt x="6604" y="76962"/>
                    <a:pt x="4699" y="73279"/>
                    <a:pt x="3302" y="69596"/>
                  </a:cubicBezTo>
                  <a:cubicBezTo>
                    <a:pt x="1905" y="65913"/>
                    <a:pt x="1016" y="61976"/>
                    <a:pt x="508" y="58166"/>
                  </a:cubicBezTo>
                  <a:cubicBezTo>
                    <a:pt x="0" y="54356"/>
                    <a:pt x="0" y="50292"/>
                    <a:pt x="508" y="46482"/>
                  </a:cubicBezTo>
                  <a:cubicBezTo>
                    <a:pt x="1016" y="42672"/>
                    <a:pt x="1905" y="38735"/>
                    <a:pt x="3302" y="35052"/>
                  </a:cubicBezTo>
                  <a:cubicBezTo>
                    <a:pt x="4699" y="31369"/>
                    <a:pt x="6604" y="27813"/>
                    <a:pt x="8763" y="24638"/>
                  </a:cubicBezTo>
                  <a:cubicBezTo>
                    <a:pt x="10922" y="21463"/>
                    <a:pt x="13589" y="18288"/>
                    <a:pt x="16510" y="15748"/>
                  </a:cubicBezTo>
                  <a:cubicBezTo>
                    <a:pt x="19431" y="13081"/>
                    <a:pt x="22860" y="10795"/>
                    <a:pt x="26289" y="9017"/>
                  </a:cubicBezTo>
                  <a:cubicBezTo>
                    <a:pt x="29718" y="7239"/>
                    <a:pt x="33401" y="5842"/>
                    <a:pt x="37211" y="4953"/>
                  </a:cubicBezTo>
                  <a:cubicBezTo>
                    <a:pt x="41021" y="4064"/>
                    <a:pt x="48895" y="3429"/>
                    <a:pt x="48895" y="3429"/>
                  </a:cubicBezTo>
                </a:path>
              </a:pathLst>
            </a:custGeom>
            <a:solidFill>
              <a:srgbClr val="C7B9FF"/>
            </a:solidFill>
            <a:ln cap="sq">
              <a:noFill/>
              <a:prstDash val="solid"/>
              <a:miter/>
            </a:ln>
          </p:spPr>
        </p:sp>
      </p:grpSp>
      <p:sp>
        <p:nvSpPr>
          <p:cNvPr name="Freeform 5" id="5"/>
          <p:cNvSpPr/>
          <p:nvPr/>
        </p:nvSpPr>
        <p:spPr>
          <a:xfrm flipH="false" flipV="false" rot="0">
            <a:off x="-2551580" y="5773766"/>
            <a:ext cx="9042909" cy="9026468"/>
          </a:xfrm>
          <a:custGeom>
            <a:avLst/>
            <a:gdLst/>
            <a:ahLst/>
            <a:cxnLst/>
            <a:rect r="r" b="b" t="t" l="l"/>
            <a:pathLst>
              <a:path h="9026468" w="9042909">
                <a:moveTo>
                  <a:pt x="0" y="0"/>
                </a:moveTo>
                <a:lnTo>
                  <a:pt x="9042909" y="0"/>
                </a:lnTo>
                <a:lnTo>
                  <a:pt x="9042909" y="9026468"/>
                </a:lnTo>
                <a:lnTo>
                  <a:pt x="0" y="9026468"/>
                </a:lnTo>
                <a:lnTo>
                  <a:pt x="0" y="0"/>
                </a:lnTo>
                <a:close/>
              </a:path>
            </a:pathLst>
          </a:custGeom>
          <a:blipFill>
            <a:blip r:embed="rId4">
              <a:alphaModFix amt="7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967913" y="2894602"/>
            <a:ext cx="864596" cy="864596"/>
          </a:xfrm>
          <a:custGeom>
            <a:avLst/>
            <a:gdLst/>
            <a:ahLst/>
            <a:cxnLst/>
            <a:rect r="r" b="b" t="t" l="l"/>
            <a:pathLst>
              <a:path h="864596" w="864596">
                <a:moveTo>
                  <a:pt x="0" y="0"/>
                </a:moveTo>
                <a:lnTo>
                  <a:pt x="864597" y="0"/>
                </a:lnTo>
                <a:lnTo>
                  <a:pt x="864597" y="864596"/>
                </a:lnTo>
                <a:lnTo>
                  <a:pt x="0" y="864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686090" y="3245216"/>
            <a:ext cx="864596" cy="864596"/>
          </a:xfrm>
          <a:custGeom>
            <a:avLst/>
            <a:gdLst/>
            <a:ahLst/>
            <a:cxnLst/>
            <a:rect r="r" b="b" t="t" l="l"/>
            <a:pathLst>
              <a:path h="864596" w="864596">
                <a:moveTo>
                  <a:pt x="0" y="0"/>
                </a:moveTo>
                <a:lnTo>
                  <a:pt x="864597" y="0"/>
                </a:lnTo>
                <a:lnTo>
                  <a:pt x="864597" y="864596"/>
                </a:lnTo>
                <a:lnTo>
                  <a:pt x="0" y="8645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028700" y="1492898"/>
            <a:ext cx="7819275" cy="2585003"/>
            <a:chOff x="0" y="0"/>
            <a:chExt cx="827965" cy="273720"/>
          </a:xfrm>
        </p:grpSpPr>
        <p:sp>
          <p:nvSpPr>
            <p:cNvPr name="Freeform 9" id="9"/>
            <p:cNvSpPr/>
            <p:nvPr/>
          </p:nvSpPr>
          <p:spPr>
            <a:xfrm flipH="false" flipV="false" rot="0">
              <a:off x="0" y="0"/>
              <a:ext cx="827965" cy="273720"/>
            </a:xfrm>
            <a:custGeom>
              <a:avLst/>
              <a:gdLst/>
              <a:ahLst/>
              <a:cxnLst/>
              <a:rect r="r" b="b" t="t" l="l"/>
              <a:pathLst>
                <a:path h="273720" w="827965">
                  <a:moveTo>
                    <a:pt x="124674" y="0"/>
                  </a:moveTo>
                  <a:lnTo>
                    <a:pt x="703292" y="0"/>
                  </a:lnTo>
                  <a:cubicBezTo>
                    <a:pt x="772147" y="0"/>
                    <a:pt x="827965" y="55818"/>
                    <a:pt x="827965" y="124674"/>
                  </a:cubicBezTo>
                  <a:lnTo>
                    <a:pt x="827965" y="149046"/>
                  </a:lnTo>
                  <a:cubicBezTo>
                    <a:pt x="827965" y="217902"/>
                    <a:pt x="772147" y="273720"/>
                    <a:pt x="703292" y="273720"/>
                  </a:cubicBezTo>
                  <a:lnTo>
                    <a:pt x="124674" y="273720"/>
                  </a:lnTo>
                  <a:cubicBezTo>
                    <a:pt x="55818" y="273720"/>
                    <a:pt x="0" y="217902"/>
                    <a:pt x="0" y="149046"/>
                  </a:cubicBezTo>
                  <a:lnTo>
                    <a:pt x="0" y="124674"/>
                  </a:lnTo>
                  <a:cubicBezTo>
                    <a:pt x="0" y="55818"/>
                    <a:pt x="55818" y="0"/>
                    <a:pt x="124674" y="0"/>
                  </a:cubicBezTo>
                  <a:close/>
                </a:path>
              </a:pathLst>
            </a:custGeom>
            <a:solidFill>
              <a:srgbClr val="072E9F"/>
            </a:solidFill>
          </p:spPr>
        </p:sp>
        <p:sp>
          <p:nvSpPr>
            <p:cNvPr name="TextBox 10" id="10"/>
            <p:cNvSpPr txBox="true"/>
            <p:nvPr/>
          </p:nvSpPr>
          <p:spPr>
            <a:xfrm>
              <a:off x="0" y="-123825"/>
              <a:ext cx="827965" cy="397545"/>
            </a:xfrm>
            <a:prstGeom prst="rect">
              <a:avLst/>
            </a:prstGeom>
          </p:spPr>
          <p:txBody>
            <a:bodyPr anchor="ctr" rtlCol="false" tIns="50800" lIns="50800" bIns="50800" rIns="50800"/>
            <a:lstStyle/>
            <a:p>
              <a:pPr algn="ctr">
                <a:lnSpc>
                  <a:spcPts val="8960"/>
                </a:lnSpc>
              </a:pPr>
              <a:r>
                <a:rPr lang="en-US" sz="6400" b="true">
                  <a:solidFill>
                    <a:srgbClr val="D7F9FD"/>
                  </a:solidFill>
                  <a:latin typeface="Cabin Bold"/>
                  <a:ea typeface="Cabin Bold"/>
                  <a:cs typeface="Cabin Bold"/>
                  <a:sym typeface="Cabin Bold"/>
                </a:rPr>
                <a:t>PHẦN 3.2: </a:t>
              </a:r>
            </a:p>
            <a:p>
              <a:pPr algn="ctr">
                <a:lnSpc>
                  <a:spcPts val="8960"/>
                </a:lnSpc>
              </a:pPr>
              <a:r>
                <a:rPr lang="en-US" b="true" sz="6400">
                  <a:solidFill>
                    <a:srgbClr val="D7F9FD"/>
                  </a:solidFill>
                  <a:latin typeface="Cabin Bold"/>
                  <a:ea typeface="Cabin Bold"/>
                  <a:cs typeface="Cabin Bold"/>
                  <a:sym typeface="Cabin Bold"/>
                </a:rPr>
                <a:t>PACKAGE DIAGRAM</a:t>
              </a:r>
            </a:p>
          </p:txBody>
        </p:sp>
      </p:grpSp>
      <p:sp>
        <p:nvSpPr>
          <p:cNvPr name="Freeform 11" id="11"/>
          <p:cNvSpPr/>
          <p:nvPr/>
        </p:nvSpPr>
        <p:spPr>
          <a:xfrm flipH="false" flipV="false" rot="0">
            <a:off x="3602732" y="4077901"/>
            <a:ext cx="14331922" cy="6069469"/>
          </a:xfrm>
          <a:custGeom>
            <a:avLst/>
            <a:gdLst/>
            <a:ahLst/>
            <a:cxnLst/>
            <a:rect r="r" b="b" t="t" l="l"/>
            <a:pathLst>
              <a:path h="6069469" w="14331922">
                <a:moveTo>
                  <a:pt x="0" y="0"/>
                </a:moveTo>
                <a:lnTo>
                  <a:pt x="14331922" y="0"/>
                </a:lnTo>
                <a:lnTo>
                  <a:pt x="14331922" y="6069469"/>
                </a:lnTo>
                <a:lnTo>
                  <a:pt x="0" y="6069469"/>
                </a:lnTo>
                <a:lnTo>
                  <a:pt x="0" y="0"/>
                </a:lnTo>
                <a:close/>
              </a:path>
            </a:pathLst>
          </a:custGeom>
          <a:blipFill>
            <a:blip r:embed="rId10"/>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42992" y="-8517227"/>
            <a:ext cx="11432615" cy="11411829"/>
          </a:xfrm>
          <a:custGeom>
            <a:avLst/>
            <a:gdLst/>
            <a:ahLst/>
            <a:cxnLst/>
            <a:rect r="r" b="b" t="t" l="l"/>
            <a:pathLst>
              <a:path h="11411829" w="11432615">
                <a:moveTo>
                  <a:pt x="0" y="0"/>
                </a:moveTo>
                <a:lnTo>
                  <a:pt x="11432616" y="0"/>
                </a:lnTo>
                <a:lnTo>
                  <a:pt x="11432616" y="11411829"/>
                </a:lnTo>
                <a:lnTo>
                  <a:pt x="0" y="11411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158819" y="2193815"/>
            <a:ext cx="234444" cy="250707"/>
            <a:chOff x="0" y="0"/>
            <a:chExt cx="519938" cy="556006"/>
          </a:xfrm>
        </p:grpSpPr>
        <p:sp>
          <p:nvSpPr>
            <p:cNvPr name="Freeform 4" id="4"/>
            <p:cNvSpPr/>
            <p:nvPr/>
          </p:nvSpPr>
          <p:spPr>
            <a:xfrm flipH="false" flipV="false" rot="0">
              <a:off x="50292" y="47371"/>
              <a:ext cx="424307" cy="458089"/>
            </a:xfrm>
            <a:custGeom>
              <a:avLst/>
              <a:gdLst/>
              <a:ahLst/>
              <a:cxnLst/>
              <a:rect r="r" b="b" t="t" l="l"/>
              <a:pathLst>
                <a:path h="458089" w="424307">
                  <a:moveTo>
                    <a:pt x="48895" y="3429"/>
                  </a:moveTo>
                  <a:cubicBezTo>
                    <a:pt x="174498" y="10287"/>
                    <a:pt x="199136" y="10160"/>
                    <a:pt x="222250" y="10160"/>
                  </a:cubicBezTo>
                  <a:cubicBezTo>
                    <a:pt x="242570" y="10160"/>
                    <a:pt x="259207" y="9906"/>
                    <a:pt x="279273" y="9398"/>
                  </a:cubicBezTo>
                  <a:cubicBezTo>
                    <a:pt x="301498" y="8763"/>
                    <a:pt x="327533" y="0"/>
                    <a:pt x="349885" y="6604"/>
                  </a:cubicBezTo>
                  <a:cubicBezTo>
                    <a:pt x="374269" y="13843"/>
                    <a:pt x="411988" y="35941"/>
                    <a:pt x="418846" y="55245"/>
                  </a:cubicBezTo>
                  <a:cubicBezTo>
                    <a:pt x="424307" y="70866"/>
                    <a:pt x="411607" y="91186"/>
                    <a:pt x="403606" y="108458"/>
                  </a:cubicBezTo>
                  <a:cubicBezTo>
                    <a:pt x="394716" y="127508"/>
                    <a:pt x="380238" y="143764"/>
                    <a:pt x="366268" y="163830"/>
                  </a:cubicBezTo>
                  <a:cubicBezTo>
                    <a:pt x="349123" y="188468"/>
                    <a:pt x="326771" y="217297"/>
                    <a:pt x="307594" y="245364"/>
                  </a:cubicBezTo>
                  <a:cubicBezTo>
                    <a:pt x="287909" y="274320"/>
                    <a:pt x="268605" y="303657"/>
                    <a:pt x="249682" y="334899"/>
                  </a:cubicBezTo>
                  <a:cubicBezTo>
                    <a:pt x="229743" y="367919"/>
                    <a:pt x="202311" y="422402"/>
                    <a:pt x="191262" y="438404"/>
                  </a:cubicBezTo>
                  <a:cubicBezTo>
                    <a:pt x="187706" y="443611"/>
                    <a:pt x="186309" y="445389"/>
                    <a:pt x="183134" y="448183"/>
                  </a:cubicBezTo>
                  <a:cubicBezTo>
                    <a:pt x="179959" y="450977"/>
                    <a:pt x="176149" y="453263"/>
                    <a:pt x="172339" y="454914"/>
                  </a:cubicBezTo>
                  <a:cubicBezTo>
                    <a:pt x="168402" y="456565"/>
                    <a:pt x="164084" y="457581"/>
                    <a:pt x="159893" y="457835"/>
                  </a:cubicBezTo>
                  <a:cubicBezTo>
                    <a:pt x="155702" y="458089"/>
                    <a:pt x="151257" y="457581"/>
                    <a:pt x="147193" y="456565"/>
                  </a:cubicBezTo>
                  <a:cubicBezTo>
                    <a:pt x="143129" y="455549"/>
                    <a:pt x="139065" y="453644"/>
                    <a:pt x="135509" y="451358"/>
                  </a:cubicBezTo>
                  <a:cubicBezTo>
                    <a:pt x="132080" y="449072"/>
                    <a:pt x="128778" y="446024"/>
                    <a:pt x="126238" y="442722"/>
                  </a:cubicBezTo>
                  <a:cubicBezTo>
                    <a:pt x="123698" y="439420"/>
                    <a:pt x="121412" y="435356"/>
                    <a:pt x="120015" y="431419"/>
                  </a:cubicBezTo>
                  <a:cubicBezTo>
                    <a:pt x="118618" y="427482"/>
                    <a:pt x="117856" y="423037"/>
                    <a:pt x="117856" y="418846"/>
                  </a:cubicBezTo>
                  <a:cubicBezTo>
                    <a:pt x="117856" y="414655"/>
                    <a:pt x="118491" y="410210"/>
                    <a:pt x="119761" y="406273"/>
                  </a:cubicBezTo>
                  <a:cubicBezTo>
                    <a:pt x="121031" y="402336"/>
                    <a:pt x="123063" y="398272"/>
                    <a:pt x="125603" y="394970"/>
                  </a:cubicBezTo>
                  <a:cubicBezTo>
                    <a:pt x="128143" y="391541"/>
                    <a:pt x="131445" y="388493"/>
                    <a:pt x="134874" y="386080"/>
                  </a:cubicBezTo>
                  <a:cubicBezTo>
                    <a:pt x="138303" y="383667"/>
                    <a:pt x="142240" y="381762"/>
                    <a:pt x="146304" y="380619"/>
                  </a:cubicBezTo>
                  <a:cubicBezTo>
                    <a:pt x="150368" y="379476"/>
                    <a:pt x="154813" y="378968"/>
                    <a:pt x="159004" y="379095"/>
                  </a:cubicBezTo>
                  <a:cubicBezTo>
                    <a:pt x="163195" y="379222"/>
                    <a:pt x="167513" y="380111"/>
                    <a:pt x="171450" y="381635"/>
                  </a:cubicBezTo>
                  <a:cubicBezTo>
                    <a:pt x="175387" y="383159"/>
                    <a:pt x="179197" y="385445"/>
                    <a:pt x="182499" y="388112"/>
                  </a:cubicBezTo>
                  <a:cubicBezTo>
                    <a:pt x="185674" y="390779"/>
                    <a:pt x="188722" y="394208"/>
                    <a:pt x="190881" y="397764"/>
                  </a:cubicBezTo>
                  <a:cubicBezTo>
                    <a:pt x="193040" y="401320"/>
                    <a:pt x="194818" y="405511"/>
                    <a:pt x="195707" y="409575"/>
                  </a:cubicBezTo>
                  <a:cubicBezTo>
                    <a:pt x="196596" y="413639"/>
                    <a:pt x="196977" y="418084"/>
                    <a:pt x="196596" y="422275"/>
                  </a:cubicBezTo>
                  <a:cubicBezTo>
                    <a:pt x="196215" y="426466"/>
                    <a:pt x="195072" y="430784"/>
                    <a:pt x="193294" y="434594"/>
                  </a:cubicBezTo>
                  <a:cubicBezTo>
                    <a:pt x="191516" y="438404"/>
                    <a:pt x="189103" y="442214"/>
                    <a:pt x="186182" y="445262"/>
                  </a:cubicBezTo>
                  <a:cubicBezTo>
                    <a:pt x="183388" y="448310"/>
                    <a:pt x="179832" y="451104"/>
                    <a:pt x="176149" y="453136"/>
                  </a:cubicBezTo>
                  <a:cubicBezTo>
                    <a:pt x="172466" y="455168"/>
                    <a:pt x="168275" y="456565"/>
                    <a:pt x="164084" y="457327"/>
                  </a:cubicBezTo>
                  <a:cubicBezTo>
                    <a:pt x="160020" y="458089"/>
                    <a:pt x="155575" y="458089"/>
                    <a:pt x="151384" y="457454"/>
                  </a:cubicBezTo>
                  <a:cubicBezTo>
                    <a:pt x="147193" y="456819"/>
                    <a:pt x="142875" y="455422"/>
                    <a:pt x="139192" y="453517"/>
                  </a:cubicBezTo>
                  <a:cubicBezTo>
                    <a:pt x="135509" y="451612"/>
                    <a:pt x="131953" y="448945"/>
                    <a:pt x="129032" y="445897"/>
                  </a:cubicBezTo>
                  <a:cubicBezTo>
                    <a:pt x="126111" y="442849"/>
                    <a:pt x="123444" y="439293"/>
                    <a:pt x="121666" y="435483"/>
                  </a:cubicBezTo>
                  <a:cubicBezTo>
                    <a:pt x="119888" y="431673"/>
                    <a:pt x="118618" y="427355"/>
                    <a:pt x="118110" y="423164"/>
                  </a:cubicBezTo>
                  <a:cubicBezTo>
                    <a:pt x="117602" y="418973"/>
                    <a:pt x="117856" y="414528"/>
                    <a:pt x="118745" y="410464"/>
                  </a:cubicBezTo>
                  <a:cubicBezTo>
                    <a:pt x="119634" y="406400"/>
                    <a:pt x="123317" y="398526"/>
                    <a:pt x="123317" y="398526"/>
                  </a:cubicBezTo>
                  <a:cubicBezTo>
                    <a:pt x="123317" y="398526"/>
                    <a:pt x="165989" y="330708"/>
                    <a:pt x="185166" y="297053"/>
                  </a:cubicBezTo>
                  <a:cubicBezTo>
                    <a:pt x="203581" y="264795"/>
                    <a:pt x="219456" y="232156"/>
                    <a:pt x="236474" y="200660"/>
                  </a:cubicBezTo>
                  <a:cubicBezTo>
                    <a:pt x="252984" y="170053"/>
                    <a:pt x="269367" y="137160"/>
                    <a:pt x="285877" y="110617"/>
                  </a:cubicBezTo>
                  <a:cubicBezTo>
                    <a:pt x="299847" y="88265"/>
                    <a:pt x="316738" y="50165"/>
                    <a:pt x="327914" y="51181"/>
                  </a:cubicBezTo>
                  <a:cubicBezTo>
                    <a:pt x="337312" y="52070"/>
                    <a:pt x="355219" y="89916"/>
                    <a:pt x="349885" y="98044"/>
                  </a:cubicBezTo>
                  <a:cubicBezTo>
                    <a:pt x="343662" y="107442"/>
                    <a:pt x="301498" y="96012"/>
                    <a:pt x="279273" y="95377"/>
                  </a:cubicBezTo>
                  <a:cubicBezTo>
                    <a:pt x="259207" y="94869"/>
                    <a:pt x="242570" y="94488"/>
                    <a:pt x="222250" y="94488"/>
                  </a:cubicBezTo>
                  <a:cubicBezTo>
                    <a:pt x="199136" y="94488"/>
                    <a:pt x="174498" y="94361"/>
                    <a:pt x="147955" y="95250"/>
                  </a:cubicBezTo>
                  <a:cubicBezTo>
                    <a:pt x="117348" y="96393"/>
                    <a:pt x="65786" y="101727"/>
                    <a:pt x="48895" y="101219"/>
                  </a:cubicBezTo>
                  <a:cubicBezTo>
                    <a:pt x="43053" y="101092"/>
                    <a:pt x="41021" y="100711"/>
                    <a:pt x="37211" y="99822"/>
                  </a:cubicBezTo>
                  <a:cubicBezTo>
                    <a:pt x="33401" y="98933"/>
                    <a:pt x="29718" y="97409"/>
                    <a:pt x="26289" y="95631"/>
                  </a:cubicBezTo>
                  <a:cubicBezTo>
                    <a:pt x="22860" y="93853"/>
                    <a:pt x="19431" y="91440"/>
                    <a:pt x="16510" y="88900"/>
                  </a:cubicBezTo>
                  <a:cubicBezTo>
                    <a:pt x="13589" y="86360"/>
                    <a:pt x="10922" y="83312"/>
                    <a:pt x="8763" y="80137"/>
                  </a:cubicBezTo>
                  <a:cubicBezTo>
                    <a:pt x="6604" y="76962"/>
                    <a:pt x="4699" y="73279"/>
                    <a:pt x="3302" y="69596"/>
                  </a:cubicBezTo>
                  <a:cubicBezTo>
                    <a:pt x="1905" y="65913"/>
                    <a:pt x="1016" y="61976"/>
                    <a:pt x="508" y="58166"/>
                  </a:cubicBezTo>
                  <a:cubicBezTo>
                    <a:pt x="0" y="54356"/>
                    <a:pt x="0" y="50292"/>
                    <a:pt x="508" y="46482"/>
                  </a:cubicBezTo>
                  <a:cubicBezTo>
                    <a:pt x="1016" y="42672"/>
                    <a:pt x="1905" y="38735"/>
                    <a:pt x="3302" y="35052"/>
                  </a:cubicBezTo>
                  <a:cubicBezTo>
                    <a:pt x="4699" y="31369"/>
                    <a:pt x="6604" y="27813"/>
                    <a:pt x="8763" y="24638"/>
                  </a:cubicBezTo>
                  <a:cubicBezTo>
                    <a:pt x="10922" y="21463"/>
                    <a:pt x="13589" y="18288"/>
                    <a:pt x="16510" y="15748"/>
                  </a:cubicBezTo>
                  <a:cubicBezTo>
                    <a:pt x="19431" y="13081"/>
                    <a:pt x="22860" y="10795"/>
                    <a:pt x="26289" y="9017"/>
                  </a:cubicBezTo>
                  <a:cubicBezTo>
                    <a:pt x="29718" y="7239"/>
                    <a:pt x="33401" y="5842"/>
                    <a:pt x="37211" y="4953"/>
                  </a:cubicBezTo>
                  <a:cubicBezTo>
                    <a:pt x="41021" y="4064"/>
                    <a:pt x="48895" y="3429"/>
                    <a:pt x="48895" y="3429"/>
                  </a:cubicBezTo>
                </a:path>
              </a:pathLst>
            </a:custGeom>
            <a:solidFill>
              <a:srgbClr val="C7B9FF"/>
            </a:solidFill>
            <a:ln cap="sq">
              <a:noFill/>
              <a:prstDash val="solid"/>
              <a:miter/>
            </a:ln>
          </p:spPr>
        </p:sp>
      </p:grpSp>
      <p:sp>
        <p:nvSpPr>
          <p:cNvPr name="Freeform 5" id="5"/>
          <p:cNvSpPr/>
          <p:nvPr/>
        </p:nvSpPr>
        <p:spPr>
          <a:xfrm flipH="false" flipV="false" rot="0">
            <a:off x="-2551580" y="5773766"/>
            <a:ext cx="9042909" cy="9026468"/>
          </a:xfrm>
          <a:custGeom>
            <a:avLst/>
            <a:gdLst/>
            <a:ahLst/>
            <a:cxnLst/>
            <a:rect r="r" b="b" t="t" l="l"/>
            <a:pathLst>
              <a:path h="9026468" w="9042909">
                <a:moveTo>
                  <a:pt x="0" y="0"/>
                </a:moveTo>
                <a:lnTo>
                  <a:pt x="9042909" y="0"/>
                </a:lnTo>
                <a:lnTo>
                  <a:pt x="9042909" y="9026468"/>
                </a:lnTo>
                <a:lnTo>
                  <a:pt x="0" y="9026468"/>
                </a:lnTo>
                <a:lnTo>
                  <a:pt x="0" y="0"/>
                </a:lnTo>
                <a:close/>
              </a:path>
            </a:pathLst>
          </a:custGeom>
          <a:blipFill>
            <a:blip r:embed="rId4">
              <a:alphaModFix amt="7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394704" y="8335753"/>
            <a:ext cx="864596" cy="864596"/>
          </a:xfrm>
          <a:custGeom>
            <a:avLst/>
            <a:gdLst/>
            <a:ahLst/>
            <a:cxnLst/>
            <a:rect r="r" b="b" t="t" l="l"/>
            <a:pathLst>
              <a:path h="864596" w="864596">
                <a:moveTo>
                  <a:pt x="0" y="0"/>
                </a:moveTo>
                <a:lnTo>
                  <a:pt x="864596" y="0"/>
                </a:lnTo>
                <a:lnTo>
                  <a:pt x="864596" y="864597"/>
                </a:lnTo>
                <a:lnTo>
                  <a:pt x="0" y="8645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112880" y="8686368"/>
            <a:ext cx="864596" cy="864596"/>
          </a:xfrm>
          <a:custGeom>
            <a:avLst/>
            <a:gdLst/>
            <a:ahLst/>
            <a:cxnLst/>
            <a:rect r="r" b="b" t="t" l="l"/>
            <a:pathLst>
              <a:path h="864596" w="864596">
                <a:moveTo>
                  <a:pt x="0" y="0"/>
                </a:moveTo>
                <a:lnTo>
                  <a:pt x="864597" y="0"/>
                </a:lnTo>
                <a:lnTo>
                  <a:pt x="864597" y="864596"/>
                </a:lnTo>
                <a:lnTo>
                  <a:pt x="0" y="8645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0468725" y="4322676"/>
            <a:ext cx="7819275" cy="2585003"/>
            <a:chOff x="0" y="0"/>
            <a:chExt cx="827965" cy="273720"/>
          </a:xfrm>
        </p:grpSpPr>
        <p:sp>
          <p:nvSpPr>
            <p:cNvPr name="Freeform 9" id="9"/>
            <p:cNvSpPr/>
            <p:nvPr/>
          </p:nvSpPr>
          <p:spPr>
            <a:xfrm flipH="false" flipV="false" rot="0">
              <a:off x="0" y="0"/>
              <a:ext cx="827965" cy="273720"/>
            </a:xfrm>
            <a:custGeom>
              <a:avLst/>
              <a:gdLst/>
              <a:ahLst/>
              <a:cxnLst/>
              <a:rect r="r" b="b" t="t" l="l"/>
              <a:pathLst>
                <a:path h="273720" w="827965">
                  <a:moveTo>
                    <a:pt x="124674" y="0"/>
                  </a:moveTo>
                  <a:lnTo>
                    <a:pt x="703292" y="0"/>
                  </a:lnTo>
                  <a:cubicBezTo>
                    <a:pt x="772147" y="0"/>
                    <a:pt x="827965" y="55818"/>
                    <a:pt x="827965" y="124674"/>
                  </a:cubicBezTo>
                  <a:lnTo>
                    <a:pt x="827965" y="149046"/>
                  </a:lnTo>
                  <a:cubicBezTo>
                    <a:pt x="827965" y="217902"/>
                    <a:pt x="772147" y="273720"/>
                    <a:pt x="703292" y="273720"/>
                  </a:cubicBezTo>
                  <a:lnTo>
                    <a:pt x="124674" y="273720"/>
                  </a:lnTo>
                  <a:cubicBezTo>
                    <a:pt x="55818" y="273720"/>
                    <a:pt x="0" y="217902"/>
                    <a:pt x="0" y="149046"/>
                  </a:cubicBezTo>
                  <a:lnTo>
                    <a:pt x="0" y="124674"/>
                  </a:lnTo>
                  <a:cubicBezTo>
                    <a:pt x="0" y="55818"/>
                    <a:pt x="55818" y="0"/>
                    <a:pt x="124674" y="0"/>
                  </a:cubicBezTo>
                  <a:close/>
                </a:path>
              </a:pathLst>
            </a:custGeom>
            <a:solidFill>
              <a:srgbClr val="072E9F"/>
            </a:solidFill>
          </p:spPr>
        </p:sp>
        <p:sp>
          <p:nvSpPr>
            <p:cNvPr name="TextBox 10" id="10"/>
            <p:cNvSpPr txBox="true"/>
            <p:nvPr/>
          </p:nvSpPr>
          <p:spPr>
            <a:xfrm>
              <a:off x="0" y="-123825"/>
              <a:ext cx="827965" cy="397545"/>
            </a:xfrm>
            <a:prstGeom prst="rect">
              <a:avLst/>
            </a:prstGeom>
          </p:spPr>
          <p:txBody>
            <a:bodyPr anchor="ctr" rtlCol="false" tIns="50800" lIns="50800" bIns="50800" rIns="50800"/>
            <a:lstStyle/>
            <a:p>
              <a:pPr algn="ctr">
                <a:lnSpc>
                  <a:spcPts val="8960"/>
                </a:lnSpc>
              </a:pPr>
              <a:r>
                <a:rPr lang="en-US" sz="6400" b="true">
                  <a:solidFill>
                    <a:srgbClr val="D7F9FD"/>
                  </a:solidFill>
                  <a:latin typeface="Cabin Bold"/>
                  <a:ea typeface="Cabin Bold"/>
                  <a:cs typeface="Cabin Bold"/>
                  <a:sym typeface="Cabin Bold"/>
                </a:rPr>
                <a:t>PHẦN 3.3:</a:t>
              </a:r>
            </a:p>
            <a:p>
              <a:pPr algn="ctr">
                <a:lnSpc>
                  <a:spcPts val="8960"/>
                </a:lnSpc>
              </a:pPr>
              <a:r>
                <a:rPr lang="en-US" b="true" sz="6400">
                  <a:solidFill>
                    <a:srgbClr val="D7F9FD"/>
                  </a:solidFill>
                  <a:latin typeface="Cabin Bold"/>
                  <a:ea typeface="Cabin Bold"/>
                  <a:cs typeface="Cabin Bold"/>
                  <a:sym typeface="Cabin Bold"/>
                </a:rPr>
                <a:t>CLASS DIAGRAM</a:t>
              </a:r>
            </a:p>
          </p:txBody>
        </p:sp>
      </p:grpSp>
      <p:sp>
        <p:nvSpPr>
          <p:cNvPr name="Freeform 11" id="11"/>
          <p:cNvSpPr/>
          <p:nvPr/>
        </p:nvSpPr>
        <p:spPr>
          <a:xfrm flipH="false" flipV="false" rot="0">
            <a:off x="1491947" y="1028700"/>
            <a:ext cx="7945835" cy="8171650"/>
          </a:xfrm>
          <a:custGeom>
            <a:avLst/>
            <a:gdLst/>
            <a:ahLst/>
            <a:cxnLst/>
            <a:rect r="r" b="b" t="t" l="l"/>
            <a:pathLst>
              <a:path h="8171650" w="7945835">
                <a:moveTo>
                  <a:pt x="0" y="0"/>
                </a:moveTo>
                <a:lnTo>
                  <a:pt x="7945835" y="0"/>
                </a:lnTo>
                <a:lnTo>
                  <a:pt x="7945835" y="8171650"/>
                </a:lnTo>
                <a:lnTo>
                  <a:pt x="0" y="8171650"/>
                </a:lnTo>
                <a:lnTo>
                  <a:pt x="0" y="0"/>
                </a:lnTo>
                <a:close/>
              </a:path>
            </a:pathLst>
          </a:custGeom>
          <a:blipFill>
            <a:blip r:embed="rId10"/>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8447" y="1128383"/>
            <a:ext cx="20381969" cy="9158617"/>
            <a:chOff x="0" y="0"/>
            <a:chExt cx="5368091" cy="2412146"/>
          </a:xfrm>
        </p:grpSpPr>
        <p:sp>
          <p:nvSpPr>
            <p:cNvPr name="Freeform 3" id="3"/>
            <p:cNvSpPr/>
            <p:nvPr/>
          </p:nvSpPr>
          <p:spPr>
            <a:xfrm flipH="false" flipV="false" rot="0">
              <a:off x="0" y="0"/>
              <a:ext cx="5368091" cy="2412146"/>
            </a:xfrm>
            <a:custGeom>
              <a:avLst/>
              <a:gdLst/>
              <a:ahLst/>
              <a:cxnLst/>
              <a:rect r="r" b="b" t="t" l="l"/>
              <a:pathLst>
                <a:path h="2412146" w="5368091">
                  <a:moveTo>
                    <a:pt x="23930" y="0"/>
                  </a:moveTo>
                  <a:lnTo>
                    <a:pt x="5344161" y="0"/>
                  </a:lnTo>
                  <a:cubicBezTo>
                    <a:pt x="5357377" y="0"/>
                    <a:pt x="5368091" y="10714"/>
                    <a:pt x="5368091" y="23930"/>
                  </a:cubicBezTo>
                  <a:lnTo>
                    <a:pt x="5368091" y="2388216"/>
                  </a:lnTo>
                  <a:cubicBezTo>
                    <a:pt x="5368091" y="2394563"/>
                    <a:pt x="5365569" y="2400649"/>
                    <a:pt x="5361082" y="2405137"/>
                  </a:cubicBezTo>
                  <a:cubicBezTo>
                    <a:pt x="5356594" y="2409625"/>
                    <a:pt x="5350507" y="2412146"/>
                    <a:pt x="5344161" y="2412146"/>
                  </a:cubicBezTo>
                  <a:lnTo>
                    <a:pt x="23930" y="2412146"/>
                  </a:lnTo>
                  <a:cubicBezTo>
                    <a:pt x="17583" y="2412146"/>
                    <a:pt x="11497" y="2409625"/>
                    <a:pt x="7009" y="2405137"/>
                  </a:cubicBezTo>
                  <a:cubicBezTo>
                    <a:pt x="2521" y="2400649"/>
                    <a:pt x="0" y="2394563"/>
                    <a:pt x="0" y="2388216"/>
                  </a:cubicBezTo>
                  <a:lnTo>
                    <a:pt x="0" y="23930"/>
                  </a:lnTo>
                  <a:cubicBezTo>
                    <a:pt x="0" y="17583"/>
                    <a:pt x="2521" y="11497"/>
                    <a:pt x="7009" y="7009"/>
                  </a:cubicBezTo>
                  <a:cubicBezTo>
                    <a:pt x="11497" y="2521"/>
                    <a:pt x="17583" y="0"/>
                    <a:pt x="23930" y="0"/>
                  </a:cubicBezTo>
                  <a:close/>
                </a:path>
              </a:pathLst>
            </a:custGeom>
            <a:solidFill>
              <a:srgbClr val="E1EDFC"/>
            </a:solidFill>
          </p:spPr>
        </p:sp>
        <p:sp>
          <p:nvSpPr>
            <p:cNvPr name="TextBox 4" id="4"/>
            <p:cNvSpPr txBox="true"/>
            <p:nvPr/>
          </p:nvSpPr>
          <p:spPr>
            <a:xfrm>
              <a:off x="0" y="-38100"/>
              <a:ext cx="5368091" cy="2450246"/>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3322918" y="1028700"/>
            <a:ext cx="11243059" cy="9221014"/>
          </a:xfrm>
          <a:custGeom>
            <a:avLst/>
            <a:gdLst/>
            <a:ahLst/>
            <a:cxnLst/>
            <a:rect r="r" b="b" t="t" l="l"/>
            <a:pathLst>
              <a:path h="9221014" w="11243059">
                <a:moveTo>
                  <a:pt x="0" y="0"/>
                </a:moveTo>
                <a:lnTo>
                  <a:pt x="11243059" y="0"/>
                </a:lnTo>
                <a:lnTo>
                  <a:pt x="11243059" y="9221014"/>
                </a:lnTo>
                <a:lnTo>
                  <a:pt x="0" y="9221014"/>
                </a:lnTo>
                <a:lnTo>
                  <a:pt x="0" y="0"/>
                </a:lnTo>
                <a:close/>
              </a:path>
            </a:pathLst>
          </a:custGeom>
          <a:blipFill>
            <a:blip r:embed="rId2"/>
            <a:stretch>
              <a:fillRect l="0" t="0" r="0" b="0"/>
            </a:stretch>
          </a:blipFill>
        </p:spPr>
      </p:sp>
      <p:grpSp>
        <p:nvGrpSpPr>
          <p:cNvPr name="Group 6" id="6"/>
          <p:cNvGrpSpPr/>
          <p:nvPr/>
        </p:nvGrpSpPr>
        <p:grpSpPr>
          <a:xfrm rot="0">
            <a:off x="0" y="-176602"/>
            <a:ext cx="17888896" cy="2095556"/>
            <a:chOff x="0" y="0"/>
            <a:chExt cx="23851861" cy="2794075"/>
          </a:xfrm>
        </p:grpSpPr>
        <p:sp>
          <p:nvSpPr>
            <p:cNvPr name="TextBox 7" id="7"/>
            <p:cNvSpPr txBox="true"/>
            <p:nvPr/>
          </p:nvSpPr>
          <p:spPr>
            <a:xfrm rot="0">
              <a:off x="0" y="0"/>
              <a:ext cx="23851861" cy="1752600"/>
            </a:xfrm>
            <a:prstGeom prst="rect">
              <a:avLst/>
            </a:prstGeom>
          </p:spPr>
          <p:txBody>
            <a:bodyPr anchor="t" rtlCol="false" tIns="0" lIns="0" bIns="0" rIns="0">
              <a:spAutoFit/>
            </a:bodyPr>
            <a:lstStyle/>
            <a:p>
              <a:pPr algn="ctr">
                <a:lnSpc>
                  <a:spcPts val="10375"/>
                </a:lnSpc>
              </a:pPr>
              <a:r>
                <a:rPr lang="en-US" b="true" sz="8646">
                  <a:solidFill>
                    <a:srgbClr val="072E9F"/>
                  </a:solidFill>
                  <a:latin typeface="Cabin Bold"/>
                  <a:ea typeface="Cabin Bold"/>
                  <a:cs typeface="Cabin Bold"/>
                  <a:sym typeface="Cabin Bold"/>
                </a:rPr>
                <a:t>Biểu đồ lớp chi tiết cho gói Model:</a:t>
              </a:r>
            </a:p>
          </p:txBody>
        </p:sp>
        <p:sp>
          <p:nvSpPr>
            <p:cNvPr name="TextBox 8" id="8"/>
            <p:cNvSpPr txBox="true"/>
            <p:nvPr/>
          </p:nvSpPr>
          <p:spPr>
            <a:xfrm rot="0">
              <a:off x="0" y="2170116"/>
              <a:ext cx="23851861" cy="623959"/>
            </a:xfrm>
            <a:prstGeom prst="rect">
              <a:avLst/>
            </a:prstGeom>
          </p:spPr>
          <p:txBody>
            <a:bodyPr anchor="t" rtlCol="false" tIns="0" lIns="0" bIns="0" rIns="0">
              <a:spAutoFit/>
            </a:bodyPr>
            <a:lstStyle/>
            <a:p>
              <a:pPr algn="l" marL="0" indent="0" lvl="0">
                <a:lnSpc>
                  <a:spcPts val="3862"/>
                </a:lnSpc>
                <a:spcBef>
                  <a:spcPct val="0"/>
                </a:spcBef>
              </a:pP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99513" y="1260835"/>
            <a:ext cx="20087921" cy="9158617"/>
            <a:chOff x="0" y="0"/>
            <a:chExt cx="5290646" cy="2412146"/>
          </a:xfrm>
        </p:grpSpPr>
        <p:sp>
          <p:nvSpPr>
            <p:cNvPr name="Freeform 3" id="3"/>
            <p:cNvSpPr/>
            <p:nvPr/>
          </p:nvSpPr>
          <p:spPr>
            <a:xfrm flipH="false" flipV="false" rot="0">
              <a:off x="0" y="0"/>
              <a:ext cx="5290646" cy="2412146"/>
            </a:xfrm>
            <a:custGeom>
              <a:avLst/>
              <a:gdLst/>
              <a:ahLst/>
              <a:cxnLst/>
              <a:rect r="r" b="b" t="t" l="l"/>
              <a:pathLst>
                <a:path h="2412146" w="5290646">
                  <a:moveTo>
                    <a:pt x="24280" y="0"/>
                  </a:moveTo>
                  <a:lnTo>
                    <a:pt x="5266366" y="0"/>
                  </a:lnTo>
                  <a:cubicBezTo>
                    <a:pt x="5272805" y="0"/>
                    <a:pt x="5278981" y="2558"/>
                    <a:pt x="5283534" y="7112"/>
                  </a:cubicBezTo>
                  <a:cubicBezTo>
                    <a:pt x="5288088" y="11665"/>
                    <a:pt x="5290646" y="17841"/>
                    <a:pt x="5290646" y="24280"/>
                  </a:cubicBezTo>
                  <a:lnTo>
                    <a:pt x="5290646" y="2387866"/>
                  </a:lnTo>
                  <a:cubicBezTo>
                    <a:pt x="5290646" y="2394305"/>
                    <a:pt x="5288088" y="2400481"/>
                    <a:pt x="5283534" y="2405034"/>
                  </a:cubicBezTo>
                  <a:cubicBezTo>
                    <a:pt x="5278981" y="2409588"/>
                    <a:pt x="5272805" y="2412146"/>
                    <a:pt x="5266366" y="2412146"/>
                  </a:cubicBezTo>
                  <a:lnTo>
                    <a:pt x="24280" y="2412146"/>
                  </a:lnTo>
                  <a:cubicBezTo>
                    <a:pt x="17841" y="2412146"/>
                    <a:pt x="11665" y="2409588"/>
                    <a:pt x="7112" y="2405034"/>
                  </a:cubicBezTo>
                  <a:cubicBezTo>
                    <a:pt x="2558" y="2400481"/>
                    <a:pt x="0" y="2394305"/>
                    <a:pt x="0" y="2387866"/>
                  </a:cubicBezTo>
                  <a:lnTo>
                    <a:pt x="0" y="24280"/>
                  </a:lnTo>
                  <a:cubicBezTo>
                    <a:pt x="0" y="17841"/>
                    <a:pt x="2558" y="11665"/>
                    <a:pt x="7112" y="7112"/>
                  </a:cubicBezTo>
                  <a:cubicBezTo>
                    <a:pt x="11665" y="2558"/>
                    <a:pt x="17841" y="0"/>
                    <a:pt x="24280" y="0"/>
                  </a:cubicBezTo>
                  <a:close/>
                </a:path>
              </a:pathLst>
            </a:custGeom>
            <a:solidFill>
              <a:srgbClr val="E1EDFC"/>
            </a:solidFill>
          </p:spPr>
        </p:sp>
        <p:sp>
          <p:nvSpPr>
            <p:cNvPr name="TextBox 4" id="4"/>
            <p:cNvSpPr txBox="true"/>
            <p:nvPr/>
          </p:nvSpPr>
          <p:spPr>
            <a:xfrm>
              <a:off x="0" y="-38100"/>
              <a:ext cx="5290646" cy="2450246"/>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269263" y="2504594"/>
            <a:ext cx="17788755" cy="7048794"/>
          </a:xfrm>
          <a:custGeom>
            <a:avLst/>
            <a:gdLst/>
            <a:ahLst/>
            <a:cxnLst/>
            <a:rect r="r" b="b" t="t" l="l"/>
            <a:pathLst>
              <a:path h="7048794" w="17788755">
                <a:moveTo>
                  <a:pt x="0" y="0"/>
                </a:moveTo>
                <a:lnTo>
                  <a:pt x="17788754" y="0"/>
                </a:lnTo>
                <a:lnTo>
                  <a:pt x="17788754" y="7048794"/>
                </a:lnTo>
                <a:lnTo>
                  <a:pt x="0" y="7048794"/>
                </a:lnTo>
                <a:lnTo>
                  <a:pt x="0" y="0"/>
                </a:lnTo>
                <a:close/>
              </a:path>
            </a:pathLst>
          </a:custGeom>
          <a:blipFill>
            <a:blip r:embed="rId2"/>
            <a:stretch>
              <a:fillRect l="0" t="0" r="0" b="0"/>
            </a:stretch>
          </a:blipFill>
        </p:spPr>
      </p:sp>
      <p:grpSp>
        <p:nvGrpSpPr>
          <p:cNvPr name="Group 6" id="6"/>
          <p:cNvGrpSpPr/>
          <p:nvPr/>
        </p:nvGrpSpPr>
        <p:grpSpPr>
          <a:xfrm rot="0">
            <a:off x="0" y="-176602"/>
            <a:ext cx="17888896" cy="2095556"/>
            <a:chOff x="0" y="0"/>
            <a:chExt cx="23851861" cy="2794075"/>
          </a:xfrm>
        </p:grpSpPr>
        <p:sp>
          <p:nvSpPr>
            <p:cNvPr name="TextBox 7" id="7"/>
            <p:cNvSpPr txBox="true"/>
            <p:nvPr/>
          </p:nvSpPr>
          <p:spPr>
            <a:xfrm rot="0">
              <a:off x="0" y="0"/>
              <a:ext cx="23851861" cy="1752600"/>
            </a:xfrm>
            <a:prstGeom prst="rect">
              <a:avLst/>
            </a:prstGeom>
          </p:spPr>
          <p:txBody>
            <a:bodyPr anchor="t" rtlCol="false" tIns="0" lIns="0" bIns="0" rIns="0">
              <a:spAutoFit/>
            </a:bodyPr>
            <a:lstStyle/>
            <a:p>
              <a:pPr algn="ctr">
                <a:lnSpc>
                  <a:spcPts val="10375"/>
                </a:lnSpc>
              </a:pPr>
              <a:r>
                <a:rPr lang="en-US" b="true" sz="8646">
                  <a:solidFill>
                    <a:srgbClr val="072E9F"/>
                  </a:solidFill>
                  <a:latin typeface="Cabin Bold"/>
                  <a:ea typeface="Cabin Bold"/>
                  <a:cs typeface="Cabin Bold"/>
                  <a:sym typeface="Cabin Bold"/>
                </a:rPr>
                <a:t>Biểu đồ lớp chi tiết cho gói Server:</a:t>
              </a:r>
            </a:p>
          </p:txBody>
        </p:sp>
        <p:sp>
          <p:nvSpPr>
            <p:cNvPr name="TextBox 8" id="8"/>
            <p:cNvSpPr txBox="true"/>
            <p:nvPr/>
          </p:nvSpPr>
          <p:spPr>
            <a:xfrm rot="0">
              <a:off x="0" y="2170116"/>
              <a:ext cx="23851861" cy="623959"/>
            </a:xfrm>
            <a:prstGeom prst="rect">
              <a:avLst/>
            </a:prstGeom>
          </p:spPr>
          <p:txBody>
            <a:bodyPr anchor="t" rtlCol="false" tIns="0" lIns="0" bIns="0" rIns="0">
              <a:spAutoFit/>
            </a:bodyPr>
            <a:lstStyle/>
            <a:p>
              <a:pPr algn="l" marL="0" indent="0" lvl="0">
                <a:lnSpc>
                  <a:spcPts val="3862"/>
                </a:lnSpc>
                <a:spcBef>
                  <a:spcPct val="0"/>
                </a:spcBef>
              </a:pP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99513" y="1260835"/>
            <a:ext cx="20087921" cy="9158617"/>
            <a:chOff x="0" y="0"/>
            <a:chExt cx="5290646" cy="2412146"/>
          </a:xfrm>
        </p:grpSpPr>
        <p:sp>
          <p:nvSpPr>
            <p:cNvPr name="Freeform 3" id="3"/>
            <p:cNvSpPr/>
            <p:nvPr/>
          </p:nvSpPr>
          <p:spPr>
            <a:xfrm flipH="false" flipV="false" rot="0">
              <a:off x="0" y="0"/>
              <a:ext cx="5290646" cy="2412146"/>
            </a:xfrm>
            <a:custGeom>
              <a:avLst/>
              <a:gdLst/>
              <a:ahLst/>
              <a:cxnLst/>
              <a:rect r="r" b="b" t="t" l="l"/>
              <a:pathLst>
                <a:path h="2412146" w="5290646">
                  <a:moveTo>
                    <a:pt x="24280" y="0"/>
                  </a:moveTo>
                  <a:lnTo>
                    <a:pt x="5266366" y="0"/>
                  </a:lnTo>
                  <a:cubicBezTo>
                    <a:pt x="5272805" y="0"/>
                    <a:pt x="5278981" y="2558"/>
                    <a:pt x="5283534" y="7112"/>
                  </a:cubicBezTo>
                  <a:cubicBezTo>
                    <a:pt x="5288088" y="11665"/>
                    <a:pt x="5290646" y="17841"/>
                    <a:pt x="5290646" y="24280"/>
                  </a:cubicBezTo>
                  <a:lnTo>
                    <a:pt x="5290646" y="2387866"/>
                  </a:lnTo>
                  <a:cubicBezTo>
                    <a:pt x="5290646" y="2394305"/>
                    <a:pt x="5288088" y="2400481"/>
                    <a:pt x="5283534" y="2405034"/>
                  </a:cubicBezTo>
                  <a:cubicBezTo>
                    <a:pt x="5278981" y="2409588"/>
                    <a:pt x="5272805" y="2412146"/>
                    <a:pt x="5266366" y="2412146"/>
                  </a:cubicBezTo>
                  <a:lnTo>
                    <a:pt x="24280" y="2412146"/>
                  </a:lnTo>
                  <a:cubicBezTo>
                    <a:pt x="17841" y="2412146"/>
                    <a:pt x="11665" y="2409588"/>
                    <a:pt x="7112" y="2405034"/>
                  </a:cubicBezTo>
                  <a:cubicBezTo>
                    <a:pt x="2558" y="2400481"/>
                    <a:pt x="0" y="2394305"/>
                    <a:pt x="0" y="2387866"/>
                  </a:cubicBezTo>
                  <a:lnTo>
                    <a:pt x="0" y="24280"/>
                  </a:lnTo>
                  <a:cubicBezTo>
                    <a:pt x="0" y="17841"/>
                    <a:pt x="2558" y="11665"/>
                    <a:pt x="7112" y="7112"/>
                  </a:cubicBezTo>
                  <a:cubicBezTo>
                    <a:pt x="11665" y="2558"/>
                    <a:pt x="17841" y="0"/>
                    <a:pt x="24280" y="0"/>
                  </a:cubicBezTo>
                  <a:close/>
                </a:path>
              </a:pathLst>
            </a:custGeom>
            <a:solidFill>
              <a:srgbClr val="E1EDFC"/>
            </a:solidFill>
          </p:spPr>
        </p:sp>
        <p:sp>
          <p:nvSpPr>
            <p:cNvPr name="TextBox 4" id="4"/>
            <p:cNvSpPr txBox="true"/>
            <p:nvPr/>
          </p:nvSpPr>
          <p:spPr>
            <a:xfrm>
              <a:off x="0" y="-38100"/>
              <a:ext cx="5290646" cy="2450246"/>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2639405" y="1162559"/>
            <a:ext cx="13593208" cy="9124441"/>
          </a:xfrm>
          <a:custGeom>
            <a:avLst/>
            <a:gdLst/>
            <a:ahLst/>
            <a:cxnLst/>
            <a:rect r="r" b="b" t="t" l="l"/>
            <a:pathLst>
              <a:path h="9124441" w="13593208">
                <a:moveTo>
                  <a:pt x="0" y="0"/>
                </a:moveTo>
                <a:lnTo>
                  <a:pt x="13593207" y="0"/>
                </a:lnTo>
                <a:lnTo>
                  <a:pt x="13593207" y="9124441"/>
                </a:lnTo>
                <a:lnTo>
                  <a:pt x="0" y="9124441"/>
                </a:lnTo>
                <a:lnTo>
                  <a:pt x="0" y="0"/>
                </a:lnTo>
                <a:close/>
              </a:path>
            </a:pathLst>
          </a:custGeom>
          <a:blipFill>
            <a:blip r:embed="rId2"/>
            <a:stretch>
              <a:fillRect l="0" t="0" r="0" b="0"/>
            </a:stretch>
          </a:blipFill>
        </p:spPr>
      </p:sp>
      <p:grpSp>
        <p:nvGrpSpPr>
          <p:cNvPr name="Group 6" id="6"/>
          <p:cNvGrpSpPr/>
          <p:nvPr/>
        </p:nvGrpSpPr>
        <p:grpSpPr>
          <a:xfrm rot="0">
            <a:off x="0" y="-176602"/>
            <a:ext cx="17888896" cy="2095556"/>
            <a:chOff x="0" y="0"/>
            <a:chExt cx="23851861" cy="2794075"/>
          </a:xfrm>
        </p:grpSpPr>
        <p:sp>
          <p:nvSpPr>
            <p:cNvPr name="TextBox 7" id="7"/>
            <p:cNvSpPr txBox="true"/>
            <p:nvPr/>
          </p:nvSpPr>
          <p:spPr>
            <a:xfrm rot="0">
              <a:off x="0" y="0"/>
              <a:ext cx="23851861" cy="1752600"/>
            </a:xfrm>
            <a:prstGeom prst="rect">
              <a:avLst/>
            </a:prstGeom>
          </p:spPr>
          <p:txBody>
            <a:bodyPr anchor="t" rtlCol="false" tIns="0" lIns="0" bIns="0" rIns="0">
              <a:spAutoFit/>
            </a:bodyPr>
            <a:lstStyle/>
            <a:p>
              <a:pPr algn="ctr">
                <a:lnSpc>
                  <a:spcPts val="10375"/>
                </a:lnSpc>
              </a:pPr>
              <a:r>
                <a:rPr lang="en-US" b="true" sz="8646">
                  <a:solidFill>
                    <a:srgbClr val="072E9F"/>
                  </a:solidFill>
                  <a:latin typeface="Cabin Bold"/>
                  <a:ea typeface="Cabin Bold"/>
                  <a:cs typeface="Cabin Bold"/>
                  <a:sym typeface="Cabin Bold"/>
                </a:rPr>
                <a:t>Biểu đồ lớp chi tiết cho gói Service:</a:t>
              </a:r>
            </a:p>
          </p:txBody>
        </p:sp>
        <p:sp>
          <p:nvSpPr>
            <p:cNvPr name="TextBox 8" id="8"/>
            <p:cNvSpPr txBox="true"/>
            <p:nvPr/>
          </p:nvSpPr>
          <p:spPr>
            <a:xfrm rot="0">
              <a:off x="0" y="2170116"/>
              <a:ext cx="23851861" cy="623959"/>
            </a:xfrm>
            <a:prstGeom prst="rect">
              <a:avLst/>
            </a:prstGeom>
          </p:spPr>
          <p:txBody>
            <a:bodyPr anchor="t" rtlCol="false" tIns="0" lIns="0" bIns="0" rIns="0">
              <a:spAutoFit/>
            </a:bodyPr>
            <a:lstStyle/>
            <a:p>
              <a:pPr algn="l" marL="0" indent="0" lvl="0">
                <a:lnSpc>
                  <a:spcPts val="3862"/>
                </a:lnSpc>
                <a:spcBef>
                  <a:spcPct val="0"/>
                </a:spcBef>
              </a:pP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99513" y="1260835"/>
            <a:ext cx="20087921" cy="9158617"/>
            <a:chOff x="0" y="0"/>
            <a:chExt cx="5290646" cy="2412146"/>
          </a:xfrm>
        </p:grpSpPr>
        <p:sp>
          <p:nvSpPr>
            <p:cNvPr name="Freeform 3" id="3"/>
            <p:cNvSpPr/>
            <p:nvPr/>
          </p:nvSpPr>
          <p:spPr>
            <a:xfrm flipH="false" flipV="false" rot="0">
              <a:off x="0" y="0"/>
              <a:ext cx="5290646" cy="2412146"/>
            </a:xfrm>
            <a:custGeom>
              <a:avLst/>
              <a:gdLst/>
              <a:ahLst/>
              <a:cxnLst/>
              <a:rect r="r" b="b" t="t" l="l"/>
              <a:pathLst>
                <a:path h="2412146" w="5290646">
                  <a:moveTo>
                    <a:pt x="24280" y="0"/>
                  </a:moveTo>
                  <a:lnTo>
                    <a:pt x="5266366" y="0"/>
                  </a:lnTo>
                  <a:cubicBezTo>
                    <a:pt x="5272805" y="0"/>
                    <a:pt x="5278981" y="2558"/>
                    <a:pt x="5283534" y="7112"/>
                  </a:cubicBezTo>
                  <a:cubicBezTo>
                    <a:pt x="5288088" y="11665"/>
                    <a:pt x="5290646" y="17841"/>
                    <a:pt x="5290646" y="24280"/>
                  </a:cubicBezTo>
                  <a:lnTo>
                    <a:pt x="5290646" y="2387866"/>
                  </a:lnTo>
                  <a:cubicBezTo>
                    <a:pt x="5290646" y="2394305"/>
                    <a:pt x="5288088" y="2400481"/>
                    <a:pt x="5283534" y="2405034"/>
                  </a:cubicBezTo>
                  <a:cubicBezTo>
                    <a:pt x="5278981" y="2409588"/>
                    <a:pt x="5272805" y="2412146"/>
                    <a:pt x="5266366" y="2412146"/>
                  </a:cubicBezTo>
                  <a:lnTo>
                    <a:pt x="24280" y="2412146"/>
                  </a:lnTo>
                  <a:cubicBezTo>
                    <a:pt x="17841" y="2412146"/>
                    <a:pt x="11665" y="2409588"/>
                    <a:pt x="7112" y="2405034"/>
                  </a:cubicBezTo>
                  <a:cubicBezTo>
                    <a:pt x="2558" y="2400481"/>
                    <a:pt x="0" y="2394305"/>
                    <a:pt x="0" y="2387866"/>
                  </a:cubicBezTo>
                  <a:lnTo>
                    <a:pt x="0" y="24280"/>
                  </a:lnTo>
                  <a:cubicBezTo>
                    <a:pt x="0" y="17841"/>
                    <a:pt x="2558" y="11665"/>
                    <a:pt x="7112" y="7112"/>
                  </a:cubicBezTo>
                  <a:cubicBezTo>
                    <a:pt x="11665" y="2558"/>
                    <a:pt x="17841" y="0"/>
                    <a:pt x="24280" y="0"/>
                  </a:cubicBezTo>
                  <a:close/>
                </a:path>
              </a:pathLst>
            </a:custGeom>
            <a:solidFill>
              <a:srgbClr val="E1EDFC"/>
            </a:solidFill>
          </p:spPr>
        </p:sp>
        <p:sp>
          <p:nvSpPr>
            <p:cNvPr name="TextBox 4" id="4"/>
            <p:cNvSpPr txBox="true"/>
            <p:nvPr/>
          </p:nvSpPr>
          <p:spPr>
            <a:xfrm>
              <a:off x="0" y="-38100"/>
              <a:ext cx="5290646" cy="2450246"/>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30431" y="2742613"/>
            <a:ext cx="18288000" cy="6195060"/>
          </a:xfrm>
          <a:custGeom>
            <a:avLst/>
            <a:gdLst/>
            <a:ahLst/>
            <a:cxnLst/>
            <a:rect r="r" b="b" t="t" l="l"/>
            <a:pathLst>
              <a:path h="6195060" w="18288000">
                <a:moveTo>
                  <a:pt x="0" y="0"/>
                </a:moveTo>
                <a:lnTo>
                  <a:pt x="18288000" y="0"/>
                </a:lnTo>
                <a:lnTo>
                  <a:pt x="18288000" y="6195060"/>
                </a:lnTo>
                <a:lnTo>
                  <a:pt x="0" y="6195060"/>
                </a:lnTo>
                <a:lnTo>
                  <a:pt x="0" y="0"/>
                </a:lnTo>
                <a:close/>
              </a:path>
            </a:pathLst>
          </a:custGeom>
          <a:blipFill>
            <a:blip r:embed="rId2"/>
            <a:stretch>
              <a:fillRect l="0" t="0" r="0" b="0"/>
            </a:stretch>
          </a:blipFill>
        </p:spPr>
      </p:sp>
      <p:grpSp>
        <p:nvGrpSpPr>
          <p:cNvPr name="Group 6" id="6"/>
          <p:cNvGrpSpPr/>
          <p:nvPr/>
        </p:nvGrpSpPr>
        <p:grpSpPr>
          <a:xfrm rot="0">
            <a:off x="169121" y="-198678"/>
            <a:ext cx="17888896" cy="2095556"/>
            <a:chOff x="0" y="0"/>
            <a:chExt cx="23851861" cy="2794075"/>
          </a:xfrm>
        </p:grpSpPr>
        <p:sp>
          <p:nvSpPr>
            <p:cNvPr name="TextBox 7" id="7"/>
            <p:cNvSpPr txBox="true"/>
            <p:nvPr/>
          </p:nvSpPr>
          <p:spPr>
            <a:xfrm rot="0">
              <a:off x="0" y="0"/>
              <a:ext cx="23851861" cy="1752600"/>
            </a:xfrm>
            <a:prstGeom prst="rect">
              <a:avLst/>
            </a:prstGeom>
          </p:spPr>
          <p:txBody>
            <a:bodyPr anchor="t" rtlCol="false" tIns="0" lIns="0" bIns="0" rIns="0">
              <a:spAutoFit/>
            </a:bodyPr>
            <a:lstStyle/>
            <a:p>
              <a:pPr algn="ctr">
                <a:lnSpc>
                  <a:spcPts val="10375"/>
                </a:lnSpc>
              </a:pPr>
              <a:r>
                <a:rPr lang="en-US" b="true" sz="8646">
                  <a:solidFill>
                    <a:srgbClr val="072E9F"/>
                  </a:solidFill>
                  <a:latin typeface="Cabin Bold"/>
                  <a:ea typeface="Cabin Bold"/>
                  <a:cs typeface="Cabin Bold"/>
                  <a:sym typeface="Cabin Bold"/>
                </a:rPr>
                <a:t>Biểu đồ lớp chi tiết cho gói Exception:</a:t>
              </a:r>
            </a:p>
          </p:txBody>
        </p:sp>
        <p:sp>
          <p:nvSpPr>
            <p:cNvPr name="TextBox 8" id="8"/>
            <p:cNvSpPr txBox="true"/>
            <p:nvPr/>
          </p:nvSpPr>
          <p:spPr>
            <a:xfrm rot="0">
              <a:off x="0" y="2170116"/>
              <a:ext cx="23851861" cy="623959"/>
            </a:xfrm>
            <a:prstGeom prst="rect">
              <a:avLst/>
            </a:prstGeom>
          </p:spPr>
          <p:txBody>
            <a:bodyPr anchor="t" rtlCol="false" tIns="0" lIns="0" bIns="0" rIns="0">
              <a:spAutoFit/>
            </a:bodyPr>
            <a:lstStyle/>
            <a:p>
              <a:pPr algn="l" marL="0" indent="0" lvl="0">
                <a:lnSpc>
                  <a:spcPts val="3862"/>
                </a:lnSpc>
                <a:spcBef>
                  <a:spcPct val="0"/>
                </a:spcBef>
              </a:pP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99513" y="1260835"/>
            <a:ext cx="20087921" cy="9158617"/>
            <a:chOff x="0" y="0"/>
            <a:chExt cx="5290646" cy="2412146"/>
          </a:xfrm>
        </p:grpSpPr>
        <p:sp>
          <p:nvSpPr>
            <p:cNvPr name="Freeform 3" id="3"/>
            <p:cNvSpPr/>
            <p:nvPr/>
          </p:nvSpPr>
          <p:spPr>
            <a:xfrm flipH="false" flipV="false" rot="0">
              <a:off x="0" y="0"/>
              <a:ext cx="5290646" cy="2412146"/>
            </a:xfrm>
            <a:custGeom>
              <a:avLst/>
              <a:gdLst/>
              <a:ahLst/>
              <a:cxnLst/>
              <a:rect r="r" b="b" t="t" l="l"/>
              <a:pathLst>
                <a:path h="2412146" w="5290646">
                  <a:moveTo>
                    <a:pt x="24280" y="0"/>
                  </a:moveTo>
                  <a:lnTo>
                    <a:pt x="5266366" y="0"/>
                  </a:lnTo>
                  <a:cubicBezTo>
                    <a:pt x="5272805" y="0"/>
                    <a:pt x="5278981" y="2558"/>
                    <a:pt x="5283534" y="7112"/>
                  </a:cubicBezTo>
                  <a:cubicBezTo>
                    <a:pt x="5288088" y="11665"/>
                    <a:pt x="5290646" y="17841"/>
                    <a:pt x="5290646" y="24280"/>
                  </a:cubicBezTo>
                  <a:lnTo>
                    <a:pt x="5290646" y="2387866"/>
                  </a:lnTo>
                  <a:cubicBezTo>
                    <a:pt x="5290646" y="2394305"/>
                    <a:pt x="5288088" y="2400481"/>
                    <a:pt x="5283534" y="2405034"/>
                  </a:cubicBezTo>
                  <a:cubicBezTo>
                    <a:pt x="5278981" y="2409588"/>
                    <a:pt x="5272805" y="2412146"/>
                    <a:pt x="5266366" y="2412146"/>
                  </a:cubicBezTo>
                  <a:lnTo>
                    <a:pt x="24280" y="2412146"/>
                  </a:lnTo>
                  <a:cubicBezTo>
                    <a:pt x="17841" y="2412146"/>
                    <a:pt x="11665" y="2409588"/>
                    <a:pt x="7112" y="2405034"/>
                  </a:cubicBezTo>
                  <a:cubicBezTo>
                    <a:pt x="2558" y="2400481"/>
                    <a:pt x="0" y="2394305"/>
                    <a:pt x="0" y="2387866"/>
                  </a:cubicBezTo>
                  <a:lnTo>
                    <a:pt x="0" y="24280"/>
                  </a:lnTo>
                  <a:cubicBezTo>
                    <a:pt x="0" y="17841"/>
                    <a:pt x="2558" y="11665"/>
                    <a:pt x="7112" y="7112"/>
                  </a:cubicBezTo>
                  <a:cubicBezTo>
                    <a:pt x="11665" y="2558"/>
                    <a:pt x="17841" y="0"/>
                    <a:pt x="24280" y="0"/>
                  </a:cubicBezTo>
                  <a:close/>
                </a:path>
              </a:pathLst>
            </a:custGeom>
            <a:solidFill>
              <a:srgbClr val="E1EDFC"/>
            </a:solidFill>
          </p:spPr>
        </p:sp>
        <p:sp>
          <p:nvSpPr>
            <p:cNvPr name="TextBox 4" id="4"/>
            <p:cNvSpPr txBox="true"/>
            <p:nvPr/>
          </p:nvSpPr>
          <p:spPr>
            <a:xfrm>
              <a:off x="0" y="-38100"/>
              <a:ext cx="5290646" cy="2450246"/>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558795" y="1260835"/>
            <a:ext cx="17111443" cy="8940729"/>
          </a:xfrm>
          <a:custGeom>
            <a:avLst/>
            <a:gdLst/>
            <a:ahLst/>
            <a:cxnLst/>
            <a:rect r="r" b="b" t="t" l="l"/>
            <a:pathLst>
              <a:path h="8940729" w="17111443">
                <a:moveTo>
                  <a:pt x="0" y="0"/>
                </a:moveTo>
                <a:lnTo>
                  <a:pt x="17111443" y="0"/>
                </a:lnTo>
                <a:lnTo>
                  <a:pt x="17111443" y="8940729"/>
                </a:lnTo>
                <a:lnTo>
                  <a:pt x="0" y="8940729"/>
                </a:lnTo>
                <a:lnTo>
                  <a:pt x="0" y="0"/>
                </a:lnTo>
                <a:close/>
              </a:path>
            </a:pathLst>
          </a:custGeom>
          <a:blipFill>
            <a:blip r:embed="rId2"/>
            <a:stretch>
              <a:fillRect l="0" t="0" r="0" b="0"/>
            </a:stretch>
          </a:blipFill>
        </p:spPr>
      </p:sp>
      <p:grpSp>
        <p:nvGrpSpPr>
          <p:cNvPr name="Group 6" id="6"/>
          <p:cNvGrpSpPr/>
          <p:nvPr/>
        </p:nvGrpSpPr>
        <p:grpSpPr>
          <a:xfrm rot="0">
            <a:off x="169121" y="-198678"/>
            <a:ext cx="17888896" cy="2095556"/>
            <a:chOff x="0" y="0"/>
            <a:chExt cx="23851861" cy="2794075"/>
          </a:xfrm>
        </p:grpSpPr>
        <p:sp>
          <p:nvSpPr>
            <p:cNvPr name="TextBox 7" id="7"/>
            <p:cNvSpPr txBox="true"/>
            <p:nvPr/>
          </p:nvSpPr>
          <p:spPr>
            <a:xfrm rot="0">
              <a:off x="0" y="0"/>
              <a:ext cx="23851861" cy="1752600"/>
            </a:xfrm>
            <a:prstGeom prst="rect">
              <a:avLst/>
            </a:prstGeom>
          </p:spPr>
          <p:txBody>
            <a:bodyPr anchor="t" rtlCol="false" tIns="0" lIns="0" bIns="0" rIns="0">
              <a:spAutoFit/>
            </a:bodyPr>
            <a:lstStyle/>
            <a:p>
              <a:pPr algn="ctr">
                <a:lnSpc>
                  <a:spcPts val="10375"/>
                </a:lnSpc>
              </a:pPr>
              <a:r>
                <a:rPr lang="en-US" b="true" sz="8646">
                  <a:solidFill>
                    <a:srgbClr val="072E9F"/>
                  </a:solidFill>
                  <a:latin typeface="Cabin Bold"/>
                  <a:ea typeface="Cabin Bold"/>
                  <a:cs typeface="Cabin Bold"/>
                  <a:sym typeface="Cabin Bold"/>
                </a:rPr>
                <a:t>Biểu đồ lớp chi tiết cho gói Controller:</a:t>
              </a:r>
            </a:p>
          </p:txBody>
        </p:sp>
        <p:sp>
          <p:nvSpPr>
            <p:cNvPr name="TextBox 8" id="8"/>
            <p:cNvSpPr txBox="true"/>
            <p:nvPr/>
          </p:nvSpPr>
          <p:spPr>
            <a:xfrm rot="0">
              <a:off x="0" y="2170116"/>
              <a:ext cx="23851861" cy="623959"/>
            </a:xfrm>
            <a:prstGeom prst="rect">
              <a:avLst/>
            </a:prstGeom>
          </p:spPr>
          <p:txBody>
            <a:bodyPr anchor="t" rtlCol="false" tIns="0" lIns="0" bIns="0" rIns="0">
              <a:spAutoFit/>
            </a:bodyPr>
            <a:lstStyle/>
            <a:p>
              <a:pPr algn="l" marL="0" indent="0" lvl="0">
                <a:lnSpc>
                  <a:spcPts val="3862"/>
                </a:lnSpc>
                <a:spcBef>
                  <a:spcPct val="0"/>
                </a:spcBef>
              </a:pP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8641">
            <a:off x="12310435" y="943933"/>
            <a:ext cx="3336241" cy="3093605"/>
          </a:xfrm>
          <a:custGeom>
            <a:avLst/>
            <a:gdLst/>
            <a:ahLst/>
            <a:cxnLst/>
            <a:rect r="r" b="b" t="t" l="l"/>
            <a:pathLst>
              <a:path h="3093605" w="3336241">
                <a:moveTo>
                  <a:pt x="0" y="0"/>
                </a:moveTo>
                <a:lnTo>
                  <a:pt x="3336241" y="0"/>
                </a:lnTo>
                <a:lnTo>
                  <a:pt x="3336241" y="3093605"/>
                </a:lnTo>
                <a:lnTo>
                  <a:pt x="0" y="30936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412535">
            <a:off x="3746175" y="558667"/>
            <a:ext cx="1654855" cy="2192673"/>
          </a:xfrm>
          <a:custGeom>
            <a:avLst/>
            <a:gdLst/>
            <a:ahLst/>
            <a:cxnLst/>
            <a:rect r="r" b="b" t="t" l="l"/>
            <a:pathLst>
              <a:path h="2192673" w="1654855">
                <a:moveTo>
                  <a:pt x="0" y="0"/>
                </a:moveTo>
                <a:lnTo>
                  <a:pt x="1654855" y="0"/>
                </a:lnTo>
                <a:lnTo>
                  <a:pt x="1654855" y="2192673"/>
                </a:lnTo>
                <a:lnTo>
                  <a:pt x="0" y="2192673"/>
                </a:lnTo>
                <a:lnTo>
                  <a:pt x="0" y="0"/>
                </a:lnTo>
                <a:close/>
              </a:path>
            </a:pathLst>
          </a:custGeom>
          <a:blipFill>
            <a:blip r:embed="rId2">
              <a:extLst>
                <a:ext uri="{96DAC541-7B7A-43D3-8B79-37D633B846F1}">
                  <asvg:svgBlip xmlns:asvg="http://schemas.microsoft.com/office/drawing/2016/SVG/main" r:embed="rId3"/>
                </a:ext>
              </a:extLst>
            </a:blip>
            <a:stretch>
              <a:fillRect l="-101603" t="0" r="0" b="-41088"/>
            </a:stretch>
          </a:blipFill>
        </p:spPr>
      </p:sp>
      <p:grpSp>
        <p:nvGrpSpPr>
          <p:cNvPr name="Group 4" id="4"/>
          <p:cNvGrpSpPr/>
          <p:nvPr/>
        </p:nvGrpSpPr>
        <p:grpSpPr>
          <a:xfrm rot="0">
            <a:off x="1279603" y="589503"/>
            <a:ext cx="15728793" cy="8565024"/>
            <a:chOff x="0" y="0"/>
            <a:chExt cx="20971724" cy="11420032"/>
          </a:xfrm>
        </p:grpSpPr>
        <p:grpSp>
          <p:nvGrpSpPr>
            <p:cNvPr name="Group 5" id="5"/>
            <p:cNvGrpSpPr/>
            <p:nvPr/>
          </p:nvGrpSpPr>
          <p:grpSpPr>
            <a:xfrm rot="0">
              <a:off x="0" y="2212768"/>
              <a:ext cx="20971724" cy="4789467"/>
              <a:chOff x="0" y="0"/>
              <a:chExt cx="5072235" cy="1158384"/>
            </a:xfrm>
          </p:grpSpPr>
          <p:sp>
            <p:nvSpPr>
              <p:cNvPr name="Freeform 6" id="6"/>
              <p:cNvSpPr/>
              <p:nvPr/>
            </p:nvSpPr>
            <p:spPr>
              <a:xfrm flipH="false" flipV="false" rot="0">
                <a:off x="0" y="0"/>
                <a:ext cx="5072235" cy="1158384"/>
              </a:xfrm>
              <a:custGeom>
                <a:avLst/>
                <a:gdLst/>
                <a:ahLst/>
                <a:cxnLst/>
                <a:rect r="r" b="b" t="t" l="l"/>
                <a:pathLst>
                  <a:path h="1158384" w="5072235">
                    <a:moveTo>
                      <a:pt x="0" y="0"/>
                    </a:moveTo>
                    <a:lnTo>
                      <a:pt x="5072235" y="0"/>
                    </a:lnTo>
                    <a:lnTo>
                      <a:pt x="5072235" y="1158384"/>
                    </a:lnTo>
                    <a:lnTo>
                      <a:pt x="0" y="1158384"/>
                    </a:lnTo>
                    <a:close/>
                  </a:path>
                </a:pathLst>
              </a:custGeom>
              <a:solidFill>
                <a:srgbClr val="E1EDFC"/>
              </a:solidFill>
              <a:ln w="19050" cap="sq">
                <a:solidFill>
                  <a:srgbClr val="000000"/>
                </a:solidFill>
                <a:prstDash val="solid"/>
                <a:miter/>
              </a:ln>
            </p:spPr>
          </p:sp>
          <p:sp>
            <p:nvSpPr>
              <p:cNvPr name="TextBox 7" id="7"/>
              <p:cNvSpPr txBox="true"/>
              <p:nvPr/>
            </p:nvSpPr>
            <p:spPr>
              <a:xfrm>
                <a:off x="0" y="28575"/>
                <a:ext cx="5072235" cy="1129809"/>
              </a:xfrm>
              <a:prstGeom prst="rect">
                <a:avLst/>
              </a:prstGeom>
            </p:spPr>
            <p:txBody>
              <a:bodyPr anchor="ctr" rtlCol="false" tIns="50800" lIns="50800" bIns="50800" rIns="50800"/>
              <a:lstStyle/>
              <a:p>
                <a:pPr algn="ctr">
                  <a:lnSpc>
                    <a:spcPts val="2694"/>
                  </a:lnSpc>
                </a:pPr>
              </a:p>
            </p:txBody>
          </p:sp>
        </p:grpSp>
        <p:grpSp>
          <p:nvGrpSpPr>
            <p:cNvPr name="Group 8" id="8"/>
            <p:cNvGrpSpPr/>
            <p:nvPr/>
          </p:nvGrpSpPr>
          <p:grpSpPr>
            <a:xfrm rot="0">
              <a:off x="0" y="6529785"/>
              <a:ext cx="20971724" cy="4274512"/>
              <a:chOff x="0" y="0"/>
              <a:chExt cx="4142563" cy="844348"/>
            </a:xfrm>
          </p:grpSpPr>
          <p:sp>
            <p:nvSpPr>
              <p:cNvPr name="Freeform 9" id="9"/>
              <p:cNvSpPr/>
              <p:nvPr/>
            </p:nvSpPr>
            <p:spPr>
              <a:xfrm flipH="false" flipV="false" rot="0">
                <a:off x="0" y="0"/>
                <a:ext cx="4142563" cy="844348"/>
              </a:xfrm>
              <a:custGeom>
                <a:avLst/>
                <a:gdLst/>
                <a:ahLst/>
                <a:cxnLst/>
                <a:rect r="r" b="b" t="t" l="l"/>
                <a:pathLst>
                  <a:path h="844348" w="4142563">
                    <a:moveTo>
                      <a:pt x="0" y="0"/>
                    </a:moveTo>
                    <a:lnTo>
                      <a:pt x="4142563" y="0"/>
                    </a:lnTo>
                    <a:lnTo>
                      <a:pt x="4142563" y="844348"/>
                    </a:lnTo>
                    <a:lnTo>
                      <a:pt x="0" y="844348"/>
                    </a:lnTo>
                    <a:close/>
                  </a:path>
                </a:pathLst>
              </a:custGeom>
              <a:solidFill>
                <a:srgbClr val="C5D9F3"/>
              </a:solidFill>
              <a:ln w="19050" cap="sq">
                <a:solidFill>
                  <a:srgbClr val="000000"/>
                </a:solidFill>
                <a:prstDash val="solid"/>
                <a:miter/>
              </a:ln>
            </p:spPr>
          </p:sp>
          <p:sp>
            <p:nvSpPr>
              <p:cNvPr name="TextBox 10" id="10"/>
              <p:cNvSpPr txBox="true"/>
              <p:nvPr/>
            </p:nvSpPr>
            <p:spPr>
              <a:xfrm>
                <a:off x="0" y="28575"/>
                <a:ext cx="4142563" cy="815773"/>
              </a:xfrm>
              <a:prstGeom prst="rect">
                <a:avLst/>
              </a:prstGeom>
            </p:spPr>
            <p:txBody>
              <a:bodyPr anchor="ctr" rtlCol="false" tIns="50800" lIns="50800" bIns="50800" rIns="50800"/>
              <a:lstStyle/>
              <a:p>
                <a:pPr algn="ctr">
                  <a:lnSpc>
                    <a:spcPts val="2694"/>
                  </a:lnSpc>
                </a:pPr>
              </a:p>
            </p:txBody>
          </p:sp>
        </p:grpSp>
        <p:sp>
          <p:nvSpPr>
            <p:cNvPr name="TextBox 11" id="11"/>
            <p:cNvSpPr txBox="true"/>
            <p:nvPr/>
          </p:nvSpPr>
          <p:spPr>
            <a:xfrm rot="0">
              <a:off x="5075512" y="7207993"/>
              <a:ext cx="10820701" cy="4212040"/>
            </a:xfrm>
            <a:prstGeom prst="rect">
              <a:avLst/>
            </a:prstGeom>
          </p:spPr>
          <p:txBody>
            <a:bodyPr anchor="t" rtlCol="false" tIns="0" lIns="0" bIns="0" rIns="0">
              <a:spAutoFit/>
            </a:bodyPr>
            <a:lstStyle/>
            <a:p>
              <a:pPr algn="ctr">
                <a:lnSpc>
                  <a:spcPts val="5092"/>
                </a:lnSpc>
              </a:pPr>
              <a:r>
                <a:rPr lang="en-US" sz="3800" b="true">
                  <a:solidFill>
                    <a:srgbClr val="000000"/>
                  </a:solidFill>
                  <a:latin typeface="Nunito Bold"/>
                  <a:ea typeface="Nunito Bold"/>
                  <a:cs typeface="Nunito Bold"/>
                  <a:sym typeface="Nunito Bold"/>
                </a:rPr>
                <a:t>Encapsulation (Đóng gói) </a:t>
              </a:r>
            </a:p>
            <a:p>
              <a:pPr algn="ctr">
                <a:lnSpc>
                  <a:spcPts val="5092"/>
                </a:lnSpc>
              </a:pPr>
              <a:r>
                <a:rPr lang="en-US" sz="3800" b="true">
                  <a:solidFill>
                    <a:srgbClr val="000000"/>
                  </a:solidFill>
                  <a:latin typeface="Nunito Bold"/>
                  <a:ea typeface="Nunito Bold"/>
                  <a:cs typeface="Nunito Bold"/>
                  <a:sym typeface="Nunito Bold"/>
                </a:rPr>
                <a:t>Inheritance (Kế thừa)</a:t>
              </a:r>
            </a:p>
            <a:p>
              <a:pPr algn="ctr">
                <a:lnSpc>
                  <a:spcPts val="5092"/>
                </a:lnSpc>
              </a:pPr>
              <a:r>
                <a:rPr lang="en-US" sz="3800" b="true">
                  <a:solidFill>
                    <a:srgbClr val="000000"/>
                  </a:solidFill>
                  <a:latin typeface="Nunito Bold"/>
                  <a:ea typeface="Nunito Bold"/>
                  <a:cs typeface="Nunito Bold"/>
                  <a:sym typeface="Nunito Bold"/>
                </a:rPr>
                <a:t>Abstraction (Trừu tượng hóa)</a:t>
              </a:r>
            </a:p>
            <a:p>
              <a:pPr algn="ctr">
                <a:lnSpc>
                  <a:spcPts val="5092"/>
                </a:lnSpc>
              </a:pPr>
              <a:r>
                <a:rPr lang="en-US" sz="3800" b="true">
                  <a:solidFill>
                    <a:srgbClr val="000000"/>
                  </a:solidFill>
                  <a:latin typeface="Nunito Bold"/>
                  <a:ea typeface="Nunito Bold"/>
                  <a:cs typeface="Nunito Bold"/>
                  <a:sym typeface="Nunito Bold"/>
                </a:rPr>
                <a:t>Polymorphism (Đa hình)  </a:t>
              </a:r>
            </a:p>
            <a:p>
              <a:pPr algn="ctr">
                <a:lnSpc>
                  <a:spcPts val="5092"/>
                </a:lnSpc>
              </a:pPr>
            </a:p>
          </p:txBody>
        </p:sp>
        <p:sp>
          <p:nvSpPr>
            <p:cNvPr name="TextBox 12" id="12"/>
            <p:cNvSpPr txBox="true"/>
            <p:nvPr/>
          </p:nvSpPr>
          <p:spPr>
            <a:xfrm rot="0">
              <a:off x="1350457" y="3463259"/>
              <a:ext cx="18270811" cy="2270125"/>
            </a:xfrm>
            <a:prstGeom prst="rect">
              <a:avLst/>
            </a:prstGeom>
          </p:spPr>
          <p:txBody>
            <a:bodyPr anchor="t" rtlCol="false" tIns="0" lIns="0" bIns="0" rIns="0">
              <a:spAutoFit/>
            </a:bodyPr>
            <a:lstStyle/>
            <a:p>
              <a:pPr algn="ctr">
                <a:lnSpc>
                  <a:spcPts val="13418"/>
                </a:lnSpc>
              </a:pPr>
              <a:r>
                <a:rPr lang="en-US" sz="11181">
                  <a:solidFill>
                    <a:srgbClr val="000000"/>
                  </a:solidFill>
                  <a:latin typeface="Dancing Script"/>
                  <a:ea typeface="Dancing Script"/>
                  <a:cs typeface="Dancing Script"/>
                  <a:sym typeface="Dancing Script"/>
                </a:rPr>
                <a:t>phần 4: Properties of OOP </a:t>
              </a:r>
            </a:p>
          </p:txBody>
        </p:sp>
        <p:sp>
          <p:nvSpPr>
            <p:cNvPr name="Freeform 13" id="13"/>
            <p:cNvSpPr/>
            <p:nvPr/>
          </p:nvSpPr>
          <p:spPr>
            <a:xfrm flipH="false" flipV="false" rot="0">
              <a:off x="8677143" y="0"/>
              <a:ext cx="3617439" cy="2841334"/>
            </a:xfrm>
            <a:custGeom>
              <a:avLst/>
              <a:gdLst/>
              <a:ahLst/>
              <a:cxnLst/>
              <a:rect r="r" b="b" t="t" l="l"/>
              <a:pathLst>
                <a:path h="2841334" w="3617439">
                  <a:moveTo>
                    <a:pt x="0" y="0"/>
                  </a:moveTo>
                  <a:lnTo>
                    <a:pt x="3617438" y="0"/>
                  </a:lnTo>
                  <a:lnTo>
                    <a:pt x="3617438" y="2841334"/>
                  </a:lnTo>
                  <a:lnTo>
                    <a:pt x="0" y="2841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4" id="14"/>
          <p:cNvSpPr/>
          <p:nvPr/>
        </p:nvSpPr>
        <p:spPr>
          <a:xfrm flipH="false" flipV="false" rot="-2554362">
            <a:off x="2596904" y="6289716"/>
            <a:ext cx="2092904" cy="3410353"/>
          </a:xfrm>
          <a:custGeom>
            <a:avLst/>
            <a:gdLst/>
            <a:ahLst/>
            <a:cxnLst/>
            <a:rect r="r" b="b" t="t" l="l"/>
            <a:pathLst>
              <a:path h="3410353" w="2092904">
                <a:moveTo>
                  <a:pt x="0" y="0"/>
                </a:moveTo>
                <a:lnTo>
                  <a:pt x="2092903" y="0"/>
                </a:lnTo>
                <a:lnTo>
                  <a:pt x="2092903" y="3410353"/>
                </a:lnTo>
                <a:lnTo>
                  <a:pt x="0" y="3410353"/>
                </a:lnTo>
                <a:lnTo>
                  <a:pt x="0" y="0"/>
                </a:lnTo>
                <a:close/>
              </a:path>
            </a:pathLst>
          </a:custGeom>
          <a:blipFill>
            <a:blip r:embed="rId6">
              <a:extLst>
                <a:ext uri="{96DAC541-7B7A-43D3-8B79-37D633B846F1}">
                  <asvg:svgBlip xmlns:asvg="http://schemas.microsoft.com/office/drawing/2016/SVG/main" r:embed="rId7"/>
                </a:ext>
              </a:extLst>
            </a:blip>
            <a:stretch>
              <a:fillRect l="-97214" t="-12226" r="0" b="0"/>
            </a:stretch>
          </a:blipFill>
        </p:spPr>
      </p:sp>
      <p:sp>
        <p:nvSpPr>
          <p:cNvPr name="Freeform 15" id="15"/>
          <p:cNvSpPr/>
          <p:nvPr/>
        </p:nvSpPr>
        <p:spPr>
          <a:xfrm flipH="false" flipV="false" rot="0">
            <a:off x="13360929" y="5869516"/>
            <a:ext cx="4418691" cy="7616602"/>
          </a:xfrm>
          <a:custGeom>
            <a:avLst/>
            <a:gdLst/>
            <a:ahLst/>
            <a:cxnLst/>
            <a:rect r="r" b="b" t="t" l="l"/>
            <a:pathLst>
              <a:path h="7616602" w="4418691">
                <a:moveTo>
                  <a:pt x="0" y="0"/>
                </a:moveTo>
                <a:lnTo>
                  <a:pt x="4418691" y="0"/>
                </a:lnTo>
                <a:lnTo>
                  <a:pt x="4418691" y="7616603"/>
                </a:lnTo>
                <a:lnTo>
                  <a:pt x="0" y="76166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37712" y="1047530"/>
            <a:ext cx="11050288" cy="8210770"/>
            <a:chOff x="0" y="0"/>
            <a:chExt cx="2910364" cy="2162507"/>
          </a:xfrm>
        </p:grpSpPr>
        <p:sp>
          <p:nvSpPr>
            <p:cNvPr name="Freeform 3" id="3"/>
            <p:cNvSpPr/>
            <p:nvPr/>
          </p:nvSpPr>
          <p:spPr>
            <a:xfrm flipH="false" flipV="false" rot="0">
              <a:off x="0" y="0"/>
              <a:ext cx="2910364" cy="2162507"/>
            </a:xfrm>
            <a:custGeom>
              <a:avLst/>
              <a:gdLst/>
              <a:ahLst/>
              <a:cxnLst/>
              <a:rect r="r" b="b" t="t" l="l"/>
              <a:pathLst>
                <a:path h="2162507" w="2910364">
                  <a:moveTo>
                    <a:pt x="44138" y="0"/>
                  </a:moveTo>
                  <a:lnTo>
                    <a:pt x="2866226" y="0"/>
                  </a:lnTo>
                  <a:cubicBezTo>
                    <a:pt x="2890603" y="0"/>
                    <a:pt x="2910364" y="19761"/>
                    <a:pt x="2910364" y="44138"/>
                  </a:cubicBezTo>
                  <a:lnTo>
                    <a:pt x="2910364" y="2118369"/>
                  </a:lnTo>
                  <a:cubicBezTo>
                    <a:pt x="2910364" y="2142746"/>
                    <a:pt x="2890603" y="2162507"/>
                    <a:pt x="2866226" y="2162507"/>
                  </a:cubicBezTo>
                  <a:lnTo>
                    <a:pt x="44138" y="2162507"/>
                  </a:lnTo>
                  <a:cubicBezTo>
                    <a:pt x="19761" y="2162507"/>
                    <a:pt x="0" y="2142746"/>
                    <a:pt x="0" y="2118369"/>
                  </a:cubicBezTo>
                  <a:lnTo>
                    <a:pt x="0" y="44138"/>
                  </a:lnTo>
                  <a:cubicBezTo>
                    <a:pt x="0" y="19761"/>
                    <a:pt x="19761" y="0"/>
                    <a:pt x="44138" y="0"/>
                  </a:cubicBezTo>
                  <a:close/>
                </a:path>
              </a:pathLst>
            </a:custGeom>
            <a:solidFill>
              <a:srgbClr val="E1EDFC"/>
            </a:solidFill>
          </p:spPr>
        </p:sp>
        <p:sp>
          <p:nvSpPr>
            <p:cNvPr name="TextBox 4" id="4"/>
            <p:cNvSpPr txBox="true"/>
            <p:nvPr/>
          </p:nvSpPr>
          <p:spPr>
            <a:xfrm>
              <a:off x="0" y="-38100"/>
              <a:ext cx="2910364" cy="2200607"/>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7422317" y="1392452"/>
            <a:ext cx="10865683" cy="7646724"/>
          </a:xfrm>
          <a:custGeom>
            <a:avLst/>
            <a:gdLst/>
            <a:ahLst/>
            <a:cxnLst/>
            <a:rect r="r" b="b" t="t" l="l"/>
            <a:pathLst>
              <a:path h="7646724" w="10865683">
                <a:moveTo>
                  <a:pt x="0" y="0"/>
                </a:moveTo>
                <a:lnTo>
                  <a:pt x="10865683" y="0"/>
                </a:lnTo>
                <a:lnTo>
                  <a:pt x="10865683" y="7646725"/>
                </a:lnTo>
                <a:lnTo>
                  <a:pt x="0" y="7646725"/>
                </a:lnTo>
                <a:lnTo>
                  <a:pt x="0" y="0"/>
                </a:lnTo>
                <a:close/>
              </a:path>
            </a:pathLst>
          </a:custGeom>
          <a:blipFill>
            <a:blip r:embed="rId2"/>
            <a:stretch>
              <a:fillRect l="0" t="0" r="0" b="0"/>
            </a:stretch>
          </a:blipFill>
        </p:spPr>
      </p:sp>
      <p:grpSp>
        <p:nvGrpSpPr>
          <p:cNvPr name="Group 6" id="6"/>
          <p:cNvGrpSpPr/>
          <p:nvPr/>
        </p:nvGrpSpPr>
        <p:grpSpPr>
          <a:xfrm rot="0">
            <a:off x="211914" y="0"/>
            <a:ext cx="7961840" cy="2095061"/>
            <a:chOff x="0" y="0"/>
            <a:chExt cx="10615787" cy="2793414"/>
          </a:xfrm>
        </p:grpSpPr>
        <p:sp>
          <p:nvSpPr>
            <p:cNvPr name="TextBox 7" id="7"/>
            <p:cNvSpPr txBox="true"/>
            <p:nvPr/>
          </p:nvSpPr>
          <p:spPr>
            <a:xfrm rot="0">
              <a:off x="0" y="0"/>
              <a:ext cx="10615787" cy="1751940"/>
            </a:xfrm>
            <a:prstGeom prst="rect">
              <a:avLst/>
            </a:prstGeom>
          </p:spPr>
          <p:txBody>
            <a:bodyPr anchor="t" rtlCol="false" tIns="0" lIns="0" bIns="0" rIns="0">
              <a:spAutoFit/>
            </a:bodyPr>
            <a:lstStyle/>
            <a:p>
              <a:pPr algn="l">
                <a:lnSpc>
                  <a:spcPts val="10375"/>
                </a:lnSpc>
              </a:pPr>
              <a:r>
                <a:rPr lang="en-US" sz="8646" b="true">
                  <a:solidFill>
                    <a:srgbClr val="072E9F"/>
                  </a:solidFill>
                  <a:latin typeface="Cabin Bold"/>
                  <a:ea typeface="Cabin Bold"/>
                  <a:cs typeface="Cabin Bold"/>
                  <a:sym typeface="Cabin Bold"/>
                </a:rPr>
                <a:t>Encapsulation</a:t>
              </a:r>
            </a:p>
          </p:txBody>
        </p:sp>
        <p:sp>
          <p:nvSpPr>
            <p:cNvPr name="TextBox 8" id="8"/>
            <p:cNvSpPr txBox="true"/>
            <p:nvPr/>
          </p:nvSpPr>
          <p:spPr>
            <a:xfrm rot="0">
              <a:off x="0" y="2169455"/>
              <a:ext cx="10615787" cy="623959"/>
            </a:xfrm>
            <a:prstGeom prst="rect">
              <a:avLst/>
            </a:prstGeom>
          </p:spPr>
          <p:txBody>
            <a:bodyPr anchor="t" rtlCol="false" tIns="0" lIns="0" bIns="0" rIns="0">
              <a:spAutoFit/>
            </a:bodyPr>
            <a:lstStyle/>
            <a:p>
              <a:pPr algn="l" marL="0" indent="0" lvl="0">
                <a:lnSpc>
                  <a:spcPts val="3862"/>
                </a:lnSpc>
                <a:spcBef>
                  <a:spcPct val="0"/>
                </a:spcBef>
              </a:pPr>
            </a:p>
          </p:txBody>
        </p:sp>
      </p:grpSp>
      <p:sp>
        <p:nvSpPr>
          <p:cNvPr name="TextBox 9" id="9"/>
          <p:cNvSpPr txBox="true"/>
          <p:nvPr/>
        </p:nvSpPr>
        <p:spPr>
          <a:xfrm rot="0">
            <a:off x="-184846" y="1854786"/>
            <a:ext cx="7422558" cy="5126990"/>
          </a:xfrm>
          <a:prstGeom prst="rect">
            <a:avLst/>
          </a:prstGeom>
        </p:spPr>
        <p:txBody>
          <a:bodyPr anchor="t" rtlCol="false" tIns="0" lIns="0" bIns="0" rIns="0">
            <a:spAutoFit/>
          </a:bodyPr>
          <a:lstStyle/>
          <a:p>
            <a:pPr algn="ctr" marL="626107" indent="-313054" lvl="1">
              <a:lnSpc>
                <a:spcPts val="4059"/>
              </a:lnSpc>
              <a:spcBef>
                <a:spcPct val="0"/>
              </a:spcBef>
              <a:buFont typeface="Arial"/>
              <a:buChar char="•"/>
            </a:pPr>
            <a:r>
              <a:rPr lang="en-US" b="true" sz="2899">
                <a:solidFill>
                  <a:srgbClr val="000000"/>
                </a:solidFill>
                <a:latin typeface="Asap Bold"/>
                <a:ea typeface="Asap Bold"/>
                <a:cs typeface="Asap Bold"/>
                <a:sym typeface="Asap Bold"/>
              </a:rPr>
              <a:t>Các lớp dữ liệu như User, Message, ChatMessage đều sử dụng các thuộc tính private và truy cập qua getter, setter.</a:t>
            </a:r>
          </a:p>
          <a:p>
            <a:pPr algn="ctr" marL="626107" indent="-313054" lvl="1">
              <a:lnSpc>
                <a:spcPts val="4059"/>
              </a:lnSpc>
              <a:spcBef>
                <a:spcPct val="0"/>
              </a:spcBef>
              <a:buFont typeface="Arial"/>
              <a:buChar char="•"/>
            </a:pPr>
            <a:r>
              <a:rPr lang="en-US" b="true" sz="2899">
                <a:solidFill>
                  <a:srgbClr val="000000"/>
                </a:solidFill>
                <a:latin typeface="Asap Bold"/>
                <a:ea typeface="Asap Bold"/>
                <a:cs typeface="Asap Bold"/>
                <a:sym typeface="Asap Bold"/>
              </a:rPr>
              <a:t>Nhờ đó, dữ liệu được kiểm soát chặt chẽ, chỉ thay đổi khi qua các phương thức do mình định nghĩa, tránh truy cập trực tiếp từ bên ngoài.</a:t>
            </a:r>
          </a:p>
          <a:p>
            <a:pPr algn="ctr" marL="626107" indent="-313054" lvl="1">
              <a:lnSpc>
                <a:spcPts val="4059"/>
              </a:lnSpc>
              <a:spcBef>
                <a:spcPct val="0"/>
              </a:spcBef>
              <a:buFont typeface="Arial"/>
              <a:buChar char="•"/>
            </a:pPr>
            <a:r>
              <a:rPr lang="en-US" b="true" sz="2899">
                <a:solidFill>
                  <a:srgbClr val="000000"/>
                </a:solidFill>
                <a:latin typeface="Asap Bold"/>
                <a:ea typeface="Asap Bold"/>
                <a:cs typeface="Asap Bold"/>
                <a:sym typeface="Asap Bold"/>
              </a:rPr>
              <a:t>Lớp User chỉ cho phép lấy và sửa thuộc tính fullName thông qua các hàm getFullName và setFullName.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85814" y="300986"/>
            <a:ext cx="12516691" cy="2157108"/>
            <a:chOff x="0" y="0"/>
            <a:chExt cx="3296577" cy="568127"/>
          </a:xfrm>
        </p:grpSpPr>
        <p:sp>
          <p:nvSpPr>
            <p:cNvPr name="Freeform 3" id="3"/>
            <p:cNvSpPr/>
            <p:nvPr/>
          </p:nvSpPr>
          <p:spPr>
            <a:xfrm flipH="false" flipV="false" rot="0">
              <a:off x="0" y="0"/>
              <a:ext cx="3296577" cy="568127"/>
            </a:xfrm>
            <a:custGeom>
              <a:avLst/>
              <a:gdLst/>
              <a:ahLst/>
              <a:cxnLst/>
              <a:rect r="r" b="b" t="t" l="l"/>
              <a:pathLst>
                <a:path h="568127" w="3296577">
                  <a:moveTo>
                    <a:pt x="38967" y="0"/>
                  </a:moveTo>
                  <a:lnTo>
                    <a:pt x="3257610" y="0"/>
                  </a:lnTo>
                  <a:cubicBezTo>
                    <a:pt x="3267945" y="0"/>
                    <a:pt x="3277856" y="4105"/>
                    <a:pt x="3285164" y="11413"/>
                  </a:cubicBezTo>
                  <a:cubicBezTo>
                    <a:pt x="3292472" y="18721"/>
                    <a:pt x="3296577" y="28632"/>
                    <a:pt x="3296577" y="38967"/>
                  </a:cubicBezTo>
                  <a:lnTo>
                    <a:pt x="3296577" y="529160"/>
                  </a:lnTo>
                  <a:cubicBezTo>
                    <a:pt x="3296577" y="550681"/>
                    <a:pt x="3279131" y="568127"/>
                    <a:pt x="3257610" y="568127"/>
                  </a:cubicBezTo>
                  <a:lnTo>
                    <a:pt x="38967" y="568127"/>
                  </a:lnTo>
                  <a:cubicBezTo>
                    <a:pt x="17446" y="568127"/>
                    <a:pt x="0" y="550681"/>
                    <a:pt x="0" y="529160"/>
                  </a:cubicBezTo>
                  <a:lnTo>
                    <a:pt x="0" y="38967"/>
                  </a:lnTo>
                  <a:cubicBezTo>
                    <a:pt x="0" y="17446"/>
                    <a:pt x="17446" y="0"/>
                    <a:pt x="38967" y="0"/>
                  </a:cubicBezTo>
                  <a:close/>
                </a:path>
              </a:pathLst>
            </a:custGeom>
            <a:solidFill>
              <a:srgbClr val="E1EDFC"/>
            </a:solidFill>
          </p:spPr>
        </p:sp>
        <p:sp>
          <p:nvSpPr>
            <p:cNvPr name="TextBox 4" id="4"/>
            <p:cNvSpPr txBox="true"/>
            <p:nvPr/>
          </p:nvSpPr>
          <p:spPr>
            <a:xfrm>
              <a:off x="0" y="-38100"/>
              <a:ext cx="3296577" cy="606227"/>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6986741" y="482502"/>
            <a:ext cx="11301259" cy="1794075"/>
          </a:xfrm>
          <a:custGeom>
            <a:avLst/>
            <a:gdLst/>
            <a:ahLst/>
            <a:cxnLst/>
            <a:rect r="r" b="b" t="t" l="l"/>
            <a:pathLst>
              <a:path h="1794075" w="11301259">
                <a:moveTo>
                  <a:pt x="0" y="0"/>
                </a:moveTo>
                <a:lnTo>
                  <a:pt x="11301259" y="0"/>
                </a:lnTo>
                <a:lnTo>
                  <a:pt x="11301259" y="1794075"/>
                </a:lnTo>
                <a:lnTo>
                  <a:pt x="0" y="1794075"/>
                </a:lnTo>
                <a:lnTo>
                  <a:pt x="0" y="0"/>
                </a:lnTo>
                <a:close/>
              </a:path>
            </a:pathLst>
          </a:custGeom>
          <a:blipFill>
            <a:blip r:embed="rId2"/>
            <a:stretch>
              <a:fillRect l="0" t="0" r="0" b="0"/>
            </a:stretch>
          </a:blipFill>
        </p:spPr>
      </p:sp>
      <p:grpSp>
        <p:nvGrpSpPr>
          <p:cNvPr name="Group 6" id="6"/>
          <p:cNvGrpSpPr/>
          <p:nvPr/>
        </p:nvGrpSpPr>
        <p:grpSpPr>
          <a:xfrm rot="0">
            <a:off x="6986741" y="3550596"/>
            <a:ext cx="12502163" cy="1816845"/>
            <a:chOff x="0" y="0"/>
            <a:chExt cx="3292751" cy="478510"/>
          </a:xfrm>
        </p:grpSpPr>
        <p:sp>
          <p:nvSpPr>
            <p:cNvPr name="Freeform 7" id="7"/>
            <p:cNvSpPr/>
            <p:nvPr/>
          </p:nvSpPr>
          <p:spPr>
            <a:xfrm flipH="false" flipV="false" rot="0">
              <a:off x="0" y="0"/>
              <a:ext cx="3292751" cy="478510"/>
            </a:xfrm>
            <a:custGeom>
              <a:avLst/>
              <a:gdLst/>
              <a:ahLst/>
              <a:cxnLst/>
              <a:rect r="r" b="b" t="t" l="l"/>
              <a:pathLst>
                <a:path h="478510" w="3292751">
                  <a:moveTo>
                    <a:pt x="39013" y="0"/>
                  </a:moveTo>
                  <a:lnTo>
                    <a:pt x="3253739" y="0"/>
                  </a:lnTo>
                  <a:cubicBezTo>
                    <a:pt x="3275285" y="0"/>
                    <a:pt x="3292751" y="17467"/>
                    <a:pt x="3292751" y="39013"/>
                  </a:cubicBezTo>
                  <a:lnTo>
                    <a:pt x="3292751" y="439498"/>
                  </a:lnTo>
                  <a:cubicBezTo>
                    <a:pt x="3292751" y="461044"/>
                    <a:pt x="3275285" y="478510"/>
                    <a:pt x="3253739" y="478510"/>
                  </a:cubicBezTo>
                  <a:lnTo>
                    <a:pt x="39013" y="478510"/>
                  </a:lnTo>
                  <a:cubicBezTo>
                    <a:pt x="17467" y="478510"/>
                    <a:pt x="0" y="461044"/>
                    <a:pt x="0" y="439498"/>
                  </a:cubicBezTo>
                  <a:lnTo>
                    <a:pt x="0" y="39013"/>
                  </a:lnTo>
                  <a:cubicBezTo>
                    <a:pt x="0" y="17467"/>
                    <a:pt x="17467" y="0"/>
                    <a:pt x="39013" y="0"/>
                  </a:cubicBezTo>
                  <a:close/>
                </a:path>
              </a:pathLst>
            </a:custGeom>
            <a:solidFill>
              <a:srgbClr val="E1EDFC"/>
            </a:solidFill>
          </p:spPr>
        </p:sp>
        <p:sp>
          <p:nvSpPr>
            <p:cNvPr name="TextBox 8" id="8"/>
            <p:cNvSpPr txBox="true"/>
            <p:nvPr/>
          </p:nvSpPr>
          <p:spPr>
            <a:xfrm>
              <a:off x="0" y="-38100"/>
              <a:ext cx="3292751" cy="516610"/>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6379025" y="7101192"/>
            <a:ext cx="12516691" cy="2157108"/>
            <a:chOff x="0" y="0"/>
            <a:chExt cx="3296577" cy="568127"/>
          </a:xfrm>
        </p:grpSpPr>
        <p:sp>
          <p:nvSpPr>
            <p:cNvPr name="Freeform 10" id="10"/>
            <p:cNvSpPr/>
            <p:nvPr/>
          </p:nvSpPr>
          <p:spPr>
            <a:xfrm flipH="false" flipV="false" rot="0">
              <a:off x="0" y="0"/>
              <a:ext cx="3296577" cy="568127"/>
            </a:xfrm>
            <a:custGeom>
              <a:avLst/>
              <a:gdLst/>
              <a:ahLst/>
              <a:cxnLst/>
              <a:rect r="r" b="b" t="t" l="l"/>
              <a:pathLst>
                <a:path h="568127" w="3296577">
                  <a:moveTo>
                    <a:pt x="38967" y="0"/>
                  </a:moveTo>
                  <a:lnTo>
                    <a:pt x="3257610" y="0"/>
                  </a:lnTo>
                  <a:cubicBezTo>
                    <a:pt x="3267945" y="0"/>
                    <a:pt x="3277856" y="4105"/>
                    <a:pt x="3285164" y="11413"/>
                  </a:cubicBezTo>
                  <a:cubicBezTo>
                    <a:pt x="3292472" y="18721"/>
                    <a:pt x="3296577" y="28632"/>
                    <a:pt x="3296577" y="38967"/>
                  </a:cubicBezTo>
                  <a:lnTo>
                    <a:pt x="3296577" y="529160"/>
                  </a:lnTo>
                  <a:cubicBezTo>
                    <a:pt x="3296577" y="550681"/>
                    <a:pt x="3279131" y="568127"/>
                    <a:pt x="3257610" y="568127"/>
                  </a:cubicBezTo>
                  <a:lnTo>
                    <a:pt x="38967" y="568127"/>
                  </a:lnTo>
                  <a:cubicBezTo>
                    <a:pt x="17446" y="568127"/>
                    <a:pt x="0" y="550681"/>
                    <a:pt x="0" y="529160"/>
                  </a:cubicBezTo>
                  <a:lnTo>
                    <a:pt x="0" y="38967"/>
                  </a:lnTo>
                  <a:cubicBezTo>
                    <a:pt x="0" y="17446"/>
                    <a:pt x="17446" y="0"/>
                    <a:pt x="38967" y="0"/>
                  </a:cubicBezTo>
                  <a:close/>
                </a:path>
              </a:pathLst>
            </a:custGeom>
            <a:solidFill>
              <a:srgbClr val="E1EDFC"/>
            </a:solidFill>
          </p:spPr>
        </p:sp>
        <p:sp>
          <p:nvSpPr>
            <p:cNvPr name="TextBox 11" id="11"/>
            <p:cNvSpPr txBox="true"/>
            <p:nvPr/>
          </p:nvSpPr>
          <p:spPr>
            <a:xfrm>
              <a:off x="0" y="-38100"/>
              <a:ext cx="3296577" cy="606227"/>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7293530" y="3851164"/>
            <a:ext cx="11616499" cy="1292336"/>
          </a:xfrm>
          <a:custGeom>
            <a:avLst/>
            <a:gdLst/>
            <a:ahLst/>
            <a:cxnLst/>
            <a:rect r="r" b="b" t="t" l="l"/>
            <a:pathLst>
              <a:path h="1292336" w="11616499">
                <a:moveTo>
                  <a:pt x="0" y="0"/>
                </a:moveTo>
                <a:lnTo>
                  <a:pt x="11616499" y="0"/>
                </a:lnTo>
                <a:lnTo>
                  <a:pt x="11616499" y="1292336"/>
                </a:lnTo>
                <a:lnTo>
                  <a:pt x="0" y="1292336"/>
                </a:lnTo>
                <a:lnTo>
                  <a:pt x="0" y="0"/>
                </a:lnTo>
                <a:close/>
              </a:path>
            </a:pathLst>
          </a:custGeom>
          <a:blipFill>
            <a:blip r:embed="rId3"/>
            <a:stretch>
              <a:fillRect l="0" t="0" r="0" b="0"/>
            </a:stretch>
          </a:blipFill>
        </p:spPr>
      </p:sp>
      <p:sp>
        <p:nvSpPr>
          <p:cNvPr name="Freeform 13" id="13"/>
          <p:cNvSpPr/>
          <p:nvPr/>
        </p:nvSpPr>
        <p:spPr>
          <a:xfrm flipH="false" flipV="false" rot="0">
            <a:off x="6685814" y="7466952"/>
            <a:ext cx="11602186" cy="1493781"/>
          </a:xfrm>
          <a:custGeom>
            <a:avLst/>
            <a:gdLst/>
            <a:ahLst/>
            <a:cxnLst/>
            <a:rect r="r" b="b" t="t" l="l"/>
            <a:pathLst>
              <a:path h="1493781" w="11602186">
                <a:moveTo>
                  <a:pt x="0" y="0"/>
                </a:moveTo>
                <a:lnTo>
                  <a:pt x="11602186" y="0"/>
                </a:lnTo>
                <a:lnTo>
                  <a:pt x="11602186" y="1493782"/>
                </a:lnTo>
                <a:lnTo>
                  <a:pt x="0" y="1493782"/>
                </a:lnTo>
                <a:lnTo>
                  <a:pt x="0" y="0"/>
                </a:lnTo>
                <a:close/>
              </a:path>
            </a:pathLst>
          </a:custGeom>
          <a:blipFill>
            <a:blip r:embed="rId4"/>
            <a:stretch>
              <a:fillRect l="0" t="0" r="0" b="0"/>
            </a:stretch>
          </a:blipFill>
        </p:spPr>
      </p:sp>
      <p:grpSp>
        <p:nvGrpSpPr>
          <p:cNvPr name="Group 14" id="14"/>
          <p:cNvGrpSpPr/>
          <p:nvPr/>
        </p:nvGrpSpPr>
        <p:grpSpPr>
          <a:xfrm rot="0">
            <a:off x="211914" y="0"/>
            <a:ext cx="7961840" cy="2095061"/>
            <a:chOff x="0" y="0"/>
            <a:chExt cx="10615787" cy="2793414"/>
          </a:xfrm>
        </p:grpSpPr>
        <p:sp>
          <p:nvSpPr>
            <p:cNvPr name="TextBox 15" id="15"/>
            <p:cNvSpPr txBox="true"/>
            <p:nvPr/>
          </p:nvSpPr>
          <p:spPr>
            <a:xfrm rot="0">
              <a:off x="0" y="0"/>
              <a:ext cx="10615787" cy="1751940"/>
            </a:xfrm>
            <a:prstGeom prst="rect">
              <a:avLst/>
            </a:prstGeom>
          </p:spPr>
          <p:txBody>
            <a:bodyPr anchor="t" rtlCol="false" tIns="0" lIns="0" bIns="0" rIns="0">
              <a:spAutoFit/>
            </a:bodyPr>
            <a:lstStyle/>
            <a:p>
              <a:pPr algn="l">
                <a:lnSpc>
                  <a:spcPts val="10375"/>
                </a:lnSpc>
              </a:pPr>
              <a:r>
                <a:rPr lang="en-US" sz="8646" b="true">
                  <a:solidFill>
                    <a:srgbClr val="072E9F"/>
                  </a:solidFill>
                  <a:latin typeface="Cabin Bold"/>
                  <a:ea typeface="Cabin Bold"/>
                  <a:cs typeface="Cabin Bold"/>
                  <a:sym typeface="Cabin Bold"/>
                </a:rPr>
                <a:t>Inhertiance</a:t>
              </a:r>
            </a:p>
          </p:txBody>
        </p:sp>
        <p:sp>
          <p:nvSpPr>
            <p:cNvPr name="TextBox 16" id="16"/>
            <p:cNvSpPr txBox="true"/>
            <p:nvPr/>
          </p:nvSpPr>
          <p:spPr>
            <a:xfrm rot="0">
              <a:off x="0" y="2169455"/>
              <a:ext cx="10615787" cy="623959"/>
            </a:xfrm>
            <a:prstGeom prst="rect">
              <a:avLst/>
            </a:prstGeom>
          </p:spPr>
          <p:txBody>
            <a:bodyPr anchor="t" rtlCol="false" tIns="0" lIns="0" bIns="0" rIns="0">
              <a:spAutoFit/>
            </a:bodyPr>
            <a:lstStyle/>
            <a:p>
              <a:pPr algn="l" marL="0" indent="0" lvl="0">
                <a:lnSpc>
                  <a:spcPts val="3862"/>
                </a:lnSpc>
                <a:spcBef>
                  <a:spcPct val="0"/>
                </a:spcBef>
              </a:pPr>
            </a:p>
          </p:txBody>
        </p:sp>
      </p:grpSp>
      <p:sp>
        <p:nvSpPr>
          <p:cNvPr name="TextBox 17" id="17"/>
          <p:cNvSpPr txBox="true"/>
          <p:nvPr/>
        </p:nvSpPr>
        <p:spPr>
          <a:xfrm rot="0">
            <a:off x="344366" y="2551430"/>
            <a:ext cx="6627848" cy="5126990"/>
          </a:xfrm>
          <a:prstGeom prst="rect">
            <a:avLst/>
          </a:prstGeom>
        </p:spPr>
        <p:txBody>
          <a:bodyPr anchor="t" rtlCol="false" tIns="0" lIns="0" bIns="0" rIns="0">
            <a:spAutoFit/>
          </a:bodyPr>
          <a:lstStyle/>
          <a:p>
            <a:pPr algn="ctr" marL="626107" indent="-313054" lvl="1">
              <a:lnSpc>
                <a:spcPts val="4059"/>
              </a:lnSpc>
              <a:spcBef>
                <a:spcPct val="0"/>
              </a:spcBef>
              <a:buFont typeface="Arial"/>
              <a:buChar char="•"/>
            </a:pPr>
            <a:r>
              <a:rPr lang="en-US" b="true" sz="2899">
                <a:solidFill>
                  <a:srgbClr val="000000"/>
                </a:solidFill>
                <a:latin typeface="Asap Bold"/>
                <a:ea typeface="Asap Bold"/>
                <a:cs typeface="Asap Bold"/>
                <a:sym typeface="Asap Bold"/>
              </a:rPr>
              <a:t>Các lớp ngoại lệ tùy chỉnh (ChatException, MessageException, ConnectionException) kế thừa từ lớp RuntimeException, giúp xử lý linh hoạt lỗi chuyên biệt. </a:t>
            </a:r>
          </a:p>
          <a:p>
            <a:pPr algn="ctr" marL="626107" indent="-313054" lvl="1">
              <a:lnSpc>
                <a:spcPts val="4059"/>
              </a:lnSpc>
              <a:spcBef>
                <a:spcPct val="0"/>
              </a:spcBef>
              <a:buFont typeface="Arial"/>
              <a:buChar char="•"/>
            </a:pPr>
            <a:r>
              <a:rPr lang="en-US" b="true" sz="2899">
                <a:solidFill>
                  <a:srgbClr val="000000"/>
                </a:solidFill>
                <a:latin typeface="Asap Bold"/>
                <a:ea typeface="Asap Bold"/>
                <a:cs typeface="Asap Bold"/>
                <a:sym typeface="Asap Bold"/>
              </a:rPr>
              <a:t>Giúp tái sử dụng code, mở rộng chức năng, xử lý linh hoạt từng loại lỗi.</a:t>
            </a:r>
          </a:p>
          <a:p>
            <a:pPr algn="ctr" marL="626107" indent="-313054" lvl="1">
              <a:lnSpc>
                <a:spcPts val="4059"/>
              </a:lnSpc>
              <a:spcBef>
                <a:spcPct val="0"/>
              </a:spcBef>
              <a:buFont typeface="Arial"/>
              <a:buChar char="•"/>
            </a:pPr>
            <a:r>
              <a:rPr lang="en-US" b="true" sz="2899">
                <a:solidFill>
                  <a:srgbClr val="000000"/>
                </a:solidFill>
                <a:latin typeface="Asap Bold"/>
                <a:ea typeface="Asap Bold"/>
                <a:cs typeface="Asap Bold"/>
                <a:sym typeface="Asap Bold"/>
              </a:rPr>
              <a:t>Nhờ kế thừa, mã nguồn ngắn gọn, giảm trùng lặp và dễ mở rộng về sau</a:t>
            </a:r>
          </a:p>
          <a:p>
            <a:pPr algn="ctr">
              <a:lnSpc>
                <a:spcPts val="405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06939" y="2921755"/>
            <a:ext cx="3721775" cy="3721775"/>
            <a:chOff x="0" y="0"/>
            <a:chExt cx="6355080" cy="6355080"/>
          </a:xfrm>
        </p:grpSpPr>
        <p:sp>
          <p:nvSpPr>
            <p:cNvPr name="Freeform 3" id="3"/>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72E9F"/>
            </a:solidFill>
          </p:spPr>
        </p:sp>
      </p:grpSp>
      <p:grpSp>
        <p:nvGrpSpPr>
          <p:cNvPr name="Group 4" id="4"/>
          <p:cNvGrpSpPr/>
          <p:nvPr/>
        </p:nvGrpSpPr>
        <p:grpSpPr>
          <a:xfrm rot="0">
            <a:off x="6822995" y="319535"/>
            <a:ext cx="5587105" cy="1344511"/>
            <a:chOff x="0" y="0"/>
            <a:chExt cx="7449473" cy="1792682"/>
          </a:xfrm>
        </p:grpSpPr>
        <p:grpSp>
          <p:nvGrpSpPr>
            <p:cNvPr name="Group 5" id="5"/>
            <p:cNvGrpSpPr/>
            <p:nvPr/>
          </p:nvGrpSpPr>
          <p:grpSpPr>
            <a:xfrm rot="0">
              <a:off x="449158" y="171553"/>
              <a:ext cx="7000315" cy="1449576"/>
              <a:chOff x="0" y="0"/>
              <a:chExt cx="3530906" cy="731155"/>
            </a:xfrm>
          </p:grpSpPr>
          <p:sp>
            <p:nvSpPr>
              <p:cNvPr name="Freeform 6" id="6"/>
              <p:cNvSpPr/>
              <p:nvPr/>
            </p:nvSpPr>
            <p:spPr>
              <a:xfrm flipH="false" flipV="false" rot="0">
                <a:off x="0" y="0"/>
                <a:ext cx="3530906" cy="731155"/>
              </a:xfrm>
              <a:custGeom>
                <a:avLst/>
                <a:gdLst/>
                <a:ahLst/>
                <a:cxnLst/>
                <a:rect r="r" b="b" t="t" l="l"/>
                <a:pathLst>
                  <a:path h="731155" w="3530906">
                    <a:moveTo>
                      <a:pt x="3406446" y="731155"/>
                    </a:moveTo>
                    <a:lnTo>
                      <a:pt x="124460" y="731155"/>
                    </a:lnTo>
                    <a:cubicBezTo>
                      <a:pt x="55880" y="731155"/>
                      <a:pt x="0" y="675275"/>
                      <a:pt x="0" y="606695"/>
                    </a:cubicBezTo>
                    <a:lnTo>
                      <a:pt x="0" y="124460"/>
                    </a:lnTo>
                    <a:cubicBezTo>
                      <a:pt x="0" y="55880"/>
                      <a:pt x="55880" y="0"/>
                      <a:pt x="124460" y="0"/>
                    </a:cubicBezTo>
                    <a:lnTo>
                      <a:pt x="3406446" y="0"/>
                    </a:lnTo>
                    <a:cubicBezTo>
                      <a:pt x="3475026" y="0"/>
                      <a:pt x="3530906" y="55880"/>
                      <a:pt x="3530906" y="124460"/>
                    </a:cubicBezTo>
                    <a:lnTo>
                      <a:pt x="3530906" y="606695"/>
                    </a:lnTo>
                    <a:cubicBezTo>
                      <a:pt x="3530906" y="675275"/>
                      <a:pt x="3475026" y="731155"/>
                      <a:pt x="3406446" y="731155"/>
                    </a:cubicBezTo>
                    <a:close/>
                  </a:path>
                </a:pathLst>
              </a:custGeom>
              <a:solidFill>
                <a:srgbClr val="92CEED"/>
              </a:solidFill>
            </p:spPr>
          </p:sp>
        </p:grpSp>
        <p:grpSp>
          <p:nvGrpSpPr>
            <p:cNvPr name="Group 7" id="7"/>
            <p:cNvGrpSpPr/>
            <p:nvPr/>
          </p:nvGrpSpPr>
          <p:grpSpPr>
            <a:xfrm rot="0">
              <a:off x="0" y="0"/>
              <a:ext cx="1792682" cy="179268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213F"/>
              </a:solidFill>
            </p:spPr>
          </p:sp>
        </p:grpSp>
      </p:grpSp>
      <p:sp>
        <p:nvSpPr>
          <p:cNvPr name="TextBox 9" id="9"/>
          <p:cNvSpPr txBox="true"/>
          <p:nvPr/>
        </p:nvSpPr>
        <p:spPr>
          <a:xfrm rot="0">
            <a:off x="1571780" y="4557280"/>
            <a:ext cx="2792094" cy="578484"/>
          </a:xfrm>
          <a:prstGeom prst="rect">
            <a:avLst/>
          </a:prstGeom>
        </p:spPr>
        <p:txBody>
          <a:bodyPr anchor="t" rtlCol="false" tIns="0" lIns="0" bIns="0" rIns="0">
            <a:spAutoFit/>
          </a:bodyPr>
          <a:lstStyle/>
          <a:p>
            <a:pPr algn="ctr">
              <a:lnSpc>
                <a:spcPts val="4399"/>
              </a:lnSpc>
            </a:pPr>
            <a:r>
              <a:rPr lang="en-US" b="true" sz="4399">
                <a:solidFill>
                  <a:srgbClr val="072E9F"/>
                </a:solidFill>
                <a:latin typeface="Muli Bold"/>
                <a:ea typeface="Muli Bold"/>
                <a:cs typeface="Muli Bold"/>
                <a:sym typeface="Muli Bold"/>
              </a:rPr>
              <a:t>PHỤ LỤC</a:t>
            </a:r>
          </a:p>
        </p:txBody>
      </p:sp>
      <p:sp>
        <p:nvSpPr>
          <p:cNvPr name="AutoShape 10" id="10"/>
          <p:cNvSpPr/>
          <p:nvPr/>
        </p:nvSpPr>
        <p:spPr>
          <a:xfrm flipV="true">
            <a:off x="4277717" y="1193427"/>
            <a:ext cx="2057444" cy="1704850"/>
          </a:xfrm>
          <a:prstGeom prst="line">
            <a:avLst/>
          </a:prstGeom>
          <a:ln cap="rnd" w="47625">
            <a:solidFill>
              <a:srgbClr val="494949"/>
            </a:solidFill>
            <a:prstDash val="sysDot"/>
            <a:headEnd type="none" len="sm" w="sm"/>
            <a:tailEnd type="none" len="sm" w="sm"/>
          </a:ln>
        </p:spPr>
      </p:sp>
      <p:sp>
        <p:nvSpPr>
          <p:cNvPr name="AutoShape 11" id="11"/>
          <p:cNvSpPr/>
          <p:nvPr/>
        </p:nvSpPr>
        <p:spPr>
          <a:xfrm flipV="true">
            <a:off x="4885013" y="3048938"/>
            <a:ext cx="2108592" cy="833629"/>
          </a:xfrm>
          <a:prstGeom prst="line">
            <a:avLst/>
          </a:prstGeom>
          <a:ln cap="rnd" w="47625">
            <a:solidFill>
              <a:srgbClr val="494949"/>
            </a:solidFill>
            <a:prstDash val="sysDot"/>
            <a:headEnd type="none" len="sm" w="sm"/>
            <a:tailEnd type="none" len="sm" w="sm"/>
          </a:ln>
        </p:spPr>
      </p:sp>
      <p:sp>
        <p:nvSpPr>
          <p:cNvPr name="AutoShape 12" id="12"/>
          <p:cNvSpPr/>
          <p:nvPr/>
        </p:nvSpPr>
        <p:spPr>
          <a:xfrm>
            <a:off x="5183882" y="4920751"/>
            <a:ext cx="2442946" cy="46980"/>
          </a:xfrm>
          <a:prstGeom prst="line">
            <a:avLst/>
          </a:prstGeom>
          <a:ln cap="rnd" w="47625">
            <a:solidFill>
              <a:srgbClr val="494949"/>
            </a:solidFill>
            <a:prstDash val="sysDot"/>
            <a:headEnd type="none" len="sm" w="sm"/>
            <a:tailEnd type="none" len="sm" w="sm"/>
          </a:ln>
        </p:spPr>
      </p:sp>
      <p:sp>
        <p:nvSpPr>
          <p:cNvPr name="AutoShape 13" id="13"/>
          <p:cNvSpPr/>
          <p:nvPr/>
        </p:nvSpPr>
        <p:spPr>
          <a:xfrm flipH="true" flipV="true">
            <a:off x="4946915" y="5850425"/>
            <a:ext cx="1876080" cy="901729"/>
          </a:xfrm>
          <a:prstGeom prst="line">
            <a:avLst/>
          </a:prstGeom>
          <a:ln cap="rnd" w="47625">
            <a:solidFill>
              <a:srgbClr val="494949"/>
            </a:solidFill>
            <a:prstDash val="sysDot"/>
            <a:headEnd type="none" len="sm" w="sm"/>
            <a:tailEnd type="none" len="sm" w="sm"/>
          </a:ln>
        </p:spPr>
      </p:sp>
      <p:sp>
        <p:nvSpPr>
          <p:cNvPr name="TextBox 14" id="14"/>
          <p:cNvSpPr txBox="true"/>
          <p:nvPr/>
        </p:nvSpPr>
        <p:spPr>
          <a:xfrm rot="0">
            <a:off x="8281831" y="816322"/>
            <a:ext cx="3884192" cy="380999"/>
          </a:xfrm>
          <a:prstGeom prst="rect">
            <a:avLst/>
          </a:prstGeom>
        </p:spPr>
        <p:txBody>
          <a:bodyPr anchor="t" rtlCol="false" tIns="0" lIns="0" bIns="0" rIns="0">
            <a:spAutoFit/>
          </a:bodyPr>
          <a:lstStyle/>
          <a:p>
            <a:pPr algn="ctr">
              <a:lnSpc>
                <a:spcPts val="2999"/>
              </a:lnSpc>
            </a:pPr>
            <a:r>
              <a:rPr lang="en-US" b="true" sz="2999">
                <a:solidFill>
                  <a:srgbClr val="10213F"/>
                </a:solidFill>
                <a:latin typeface="Muli Heavy"/>
                <a:ea typeface="Muli Heavy"/>
                <a:cs typeface="Muli Heavy"/>
                <a:sym typeface="Muli Heavy"/>
              </a:rPr>
              <a:t>TỔNG QUAN DỰ ÁN</a:t>
            </a:r>
          </a:p>
        </p:txBody>
      </p:sp>
      <p:sp>
        <p:nvSpPr>
          <p:cNvPr name="TextBox 15" id="15"/>
          <p:cNvSpPr txBox="true"/>
          <p:nvPr/>
        </p:nvSpPr>
        <p:spPr>
          <a:xfrm rot="0">
            <a:off x="7529506" y="6765672"/>
            <a:ext cx="900411" cy="636189"/>
          </a:xfrm>
          <a:prstGeom prst="rect">
            <a:avLst/>
          </a:prstGeom>
        </p:spPr>
        <p:txBody>
          <a:bodyPr anchor="t" rtlCol="false" tIns="0" lIns="0" bIns="0" rIns="0">
            <a:spAutoFit/>
          </a:bodyPr>
          <a:lstStyle/>
          <a:p>
            <a:pPr algn="ctr">
              <a:lnSpc>
                <a:spcPts val="4800"/>
              </a:lnSpc>
            </a:pPr>
            <a:r>
              <a:rPr lang="en-US" sz="4800" b="true">
                <a:solidFill>
                  <a:srgbClr val="FFFFFF"/>
                </a:solidFill>
                <a:latin typeface="Muli Heavy"/>
                <a:ea typeface="Muli Heavy"/>
                <a:cs typeface="Muli Heavy"/>
                <a:sym typeface="Muli Heavy"/>
              </a:rPr>
              <a:t>4</a:t>
            </a:r>
          </a:p>
        </p:txBody>
      </p:sp>
      <p:sp>
        <p:nvSpPr>
          <p:cNvPr name="AutoShape 16" id="16"/>
          <p:cNvSpPr/>
          <p:nvPr/>
        </p:nvSpPr>
        <p:spPr>
          <a:xfrm flipH="true" flipV="true">
            <a:off x="4137984" y="6709150"/>
            <a:ext cx="2197177" cy="1794304"/>
          </a:xfrm>
          <a:prstGeom prst="line">
            <a:avLst/>
          </a:prstGeom>
          <a:ln cap="rnd" w="47625">
            <a:solidFill>
              <a:srgbClr val="494949"/>
            </a:solidFill>
            <a:prstDash val="sysDot"/>
            <a:headEnd type="none" len="sm" w="sm"/>
            <a:tailEnd type="none" len="sm" w="sm"/>
          </a:ln>
        </p:spPr>
      </p:sp>
      <p:grpSp>
        <p:nvGrpSpPr>
          <p:cNvPr name="Group 17" id="17"/>
          <p:cNvGrpSpPr/>
          <p:nvPr/>
        </p:nvGrpSpPr>
        <p:grpSpPr>
          <a:xfrm rot="0">
            <a:off x="7396400" y="2226021"/>
            <a:ext cx="5587105" cy="1344511"/>
            <a:chOff x="0" y="0"/>
            <a:chExt cx="7449473" cy="1792682"/>
          </a:xfrm>
        </p:grpSpPr>
        <p:grpSp>
          <p:nvGrpSpPr>
            <p:cNvPr name="Group 18" id="18"/>
            <p:cNvGrpSpPr/>
            <p:nvPr/>
          </p:nvGrpSpPr>
          <p:grpSpPr>
            <a:xfrm rot="0">
              <a:off x="449158" y="171553"/>
              <a:ext cx="7000315" cy="1449576"/>
              <a:chOff x="0" y="0"/>
              <a:chExt cx="3530906" cy="731155"/>
            </a:xfrm>
          </p:grpSpPr>
          <p:sp>
            <p:nvSpPr>
              <p:cNvPr name="Freeform 19" id="19"/>
              <p:cNvSpPr/>
              <p:nvPr/>
            </p:nvSpPr>
            <p:spPr>
              <a:xfrm flipH="false" flipV="false" rot="0">
                <a:off x="0" y="0"/>
                <a:ext cx="3530906" cy="731155"/>
              </a:xfrm>
              <a:custGeom>
                <a:avLst/>
                <a:gdLst/>
                <a:ahLst/>
                <a:cxnLst/>
                <a:rect r="r" b="b" t="t" l="l"/>
                <a:pathLst>
                  <a:path h="731155" w="3530906">
                    <a:moveTo>
                      <a:pt x="3406446" y="731155"/>
                    </a:moveTo>
                    <a:lnTo>
                      <a:pt x="124460" y="731155"/>
                    </a:lnTo>
                    <a:cubicBezTo>
                      <a:pt x="55880" y="731155"/>
                      <a:pt x="0" y="675275"/>
                      <a:pt x="0" y="606695"/>
                    </a:cubicBezTo>
                    <a:lnTo>
                      <a:pt x="0" y="124460"/>
                    </a:lnTo>
                    <a:cubicBezTo>
                      <a:pt x="0" y="55880"/>
                      <a:pt x="55880" y="0"/>
                      <a:pt x="124460" y="0"/>
                    </a:cubicBezTo>
                    <a:lnTo>
                      <a:pt x="3406446" y="0"/>
                    </a:lnTo>
                    <a:cubicBezTo>
                      <a:pt x="3475026" y="0"/>
                      <a:pt x="3530906" y="55880"/>
                      <a:pt x="3530906" y="124460"/>
                    </a:cubicBezTo>
                    <a:lnTo>
                      <a:pt x="3530906" y="606695"/>
                    </a:lnTo>
                    <a:cubicBezTo>
                      <a:pt x="3530906" y="675275"/>
                      <a:pt x="3475026" y="731155"/>
                      <a:pt x="3406446" y="731155"/>
                    </a:cubicBezTo>
                    <a:close/>
                  </a:path>
                </a:pathLst>
              </a:custGeom>
              <a:solidFill>
                <a:srgbClr val="92CEED"/>
              </a:solidFill>
            </p:spPr>
          </p:sp>
        </p:grpSp>
        <p:grpSp>
          <p:nvGrpSpPr>
            <p:cNvPr name="Group 20" id="20"/>
            <p:cNvGrpSpPr/>
            <p:nvPr/>
          </p:nvGrpSpPr>
          <p:grpSpPr>
            <a:xfrm rot="0">
              <a:off x="0" y="0"/>
              <a:ext cx="1792682" cy="1792682"/>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213F"/>
              </a:solidFill>
            </p:spPr>
          </p:sp>
        </p:grpSp>
      </p:grpSp>
      <p:grpSp>
        <p:nvGrpSpPr>
          <p:cNvPr name="Group 22" id="22"/>
          <p:cNvGrpSpPr/>
          <p:nvPr/>
        </p:nvGrpSpPr>
        <p:grpSpPr>
          <a:xfrm rot="0">
            <a:off x="7979711" y="4295475"/>
            <a:ext cx="5587105" cy="1344511"/>
            <a:chOff x="0" y="0"/>
            <a:chExt cx="7449473" cy="1792682"/>
          </a:xfrm>
        </p:grpSpPr>
        <p:grpSp>
          <p:nvGrpSpPr>
            <p:cNvPr name="Group 23" id="23"/>
            <p:cNvGrpSpPr/>
            <p:nvPr/>
          </p:nvGrpSpPr>
          <p:grpSpPr>
            <a:xfrm rot="0">
              <a:off x="449158" y="171553"/>
              <a:ext cx="7000315" cy="1449576"/>
              <a:chOff x="0" y="0"/>
              <a:chExt cx="3530906" cy="731155"/>
            </a:xfrm>
          </p:grpSpPr>
          <p:sp>
            <p:nvSpPr>
              <p:cNvPr name="Freeform 24" id="24"/>
              <p:cNvSpPr/>
              <p:nvPr/>
            </p:nvSpPr>
            <p:spPr>
              <a:xfrm flipH="false" flipV="false" rot="0">
                <a:off x="0" y="0"/>
                <a:ext cx="3530906" cy="731155"/>
              </a:xfrm>
              <a:custGeom>
                <a:avLst/>
                <a:gdLst/>
                <a:ahLst/>
                <a:cxnLst/>
                <a:rect r="r" b="b" t="t" l="l"/>
                <a:pathLst>
                  <a:path h="731155" w="3530906">
                    <a:moveTo>
                      <a:pt x="3406446" y="731155"/>
                    </a:moveTo>
                    <a:lnTo>
                      <a:pt x="124460" y="731155"/>
                    </a:lnTo>
                    <a:cubicBezTo>
                      <a:pt x="55880" y="731155"/>
                      <a:pt x="0" y="675275"/>
                      <a:pt x="0" y="606695"/>
                    </a:cubicBezTo>
                    <a:lnTo>
                      <a:pt x="0" y="124460"/>
                    </a:lnTo>
                    <a:cubicBezTo>
                      <a:pt x="0" y="55880"/>
                      <a:pt x="55880" y="0"/>
                      <a:pt x="124460" y="0"/>
                    </a:cubicBezTo>
                    <a:lnTo>
                      <a:pt x="3406446" y="0"/>
                    </a:lnTo>
                    <a:cubicBezTo>
                      <a:pt x="3475026" y="0"/>
                      <a:pt x="3530906" y="55880"/>
                      <a:pt x="3530906" y="124460"/>
                    </a:cubicBezTo>
                    <a:lnTo>
                      <a:pt x="3530906" y="606695"/>
                    </a:lnTo>
                    <a:cubicBezTo>
                      <a:pt x="3530906" y="675275"/>
                      <a:pt x="3475026" y="731155"/>
                      <a:pt x="3406446" y="731155"/>
                    </a:cubicBezTo>
                    <a:close/>
                  </a:path>
                </a:pathLst>
              </a:custGeom>
              <a:solidFill>
                <a:srgbClr val="92CEED"/>
              </a:solidFill>
            </p:spPr>
          </p:sp>
        </p:grpSp>
        <p:grpSp>
          <p:nvGrpSpPr>
            <p:cNvPr name="Group 25" id="25"/>
            <p:cNvGrpSpPr/>
            <p:nvPr/>
          </p:nvGrpSpPr>
          <p:grpSpPr>
            <a:xfrm rot="0">
              <a:off x="0" y="0"/>
              <a:ext cx="1792682" cy="1792682"/>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213F"/>
              </a:solidFill>
            </p:spPr>
          </p:sp>
        </p:grpSp>
      </p:grpSp>
      <p:grpSp>
        <p:nvGrpSpPr>
          <p:cNvPr name="Group 27" id="27"/>
          <p:cNvGrpSpPr/>
          <p:nvPr/>
        </p:nvGrpSpPr>
        <p:grpSpPr>
          <a:xfrm rot="0">
            <a:off x="7395431" y="6228840"/>
            <a:ext cx="5587105" cy="1344511"/>
            <a:chOff x="0" y="0"/>
            <a:chExt cx="7449473" cy="1792682"/>
          </a:xfrm>
        </p:grpSpPr>
        <p:grpSp>
          <p:nvGrpSpPr>
            <p:cNvPr name="Group 28" id="28"/>
            <p:cNvGrpSpPr/>
            <p:nvPr/>
          </p:nvGrpSpPr>
          <p:grpSpPr>
            <a:xfrm rot="0">
              <a:off x="449158" y="171553"/>
              <a:ext cx="7000315" cy="1449576"/>
              <a:chOff x="0" y="0"/>
              <a:chExt cx="3530906" cy="731155"/>
            </a:xfrm>
          </p:grpSpPr>
          <p:sp>
            <p:nvSpPr>
              <p:cNvPr name="Freeform 29" id="29"/>
              <p:cNvSpPr/>
              <p:nvPr/>
            </p:nvSpPr>
            <p:spPr>
              <a:xfrm flipH="false" flipV="false" rot="0">
                <a:off x="0" y="0"/>
                <a:ext cx="3530906" cy="731155"/>
              </a:xfrm>
              <a:custGeom>
                <a:avLst/>
                <a:gdLst/>
                <a:ahLst/>
                <a:cxnLst/>
                <a:rect r="r" b="b" t="t" l="l"/>
                <a:pathLst>
                  <a:path h="731155" w="3530906">
                    <a:moveTo>
                      <a:pt x="3406446" y="731155"/>
                    </a:moveTo>
                    <a:lnTo>
                      <a:pt x="124460" y="731155"/>
                    </a:lnTo>
                    <a:cubicBezTo>
                      <a:pt x="55880" y="731155"/>
                      <a:pt x="0" y="675275"/>
                      <a:pt x="0" y="606695"/>
                    </a:cubicBezTo>
                    <a:lnTo>
                      <a:pt x="0" y="124460"/>
                    </a:lnTo>
                    <a:cubicBezTo>
                      <a:pt x="0" y="55880"/>
                      <a:pt x="55880" y="0"/>
                      <a:pt x="124460" y="0"/>
                    </a:cubicBezTo>
                    <a:lnTo>
                      <a:pt x="3406446" y="0"/>
                    </a:lnTo>
                    <a:cubicBezTo>
                      <a:pt x="3475026" y="0"/>
                      <a:pt x="3530906" y="55880"/>
                      <a:pt x="3530906" y="124460"/>
                    </a:cubicBezTo>
                    <a:lnTo>
                      <a:pt x="3530906" y="606695"/>
                    </a:lnTo>
                    <a:cubicBezTo>
                      <a:pt x="3530906" y="675275"/>
                      <a:pt x="3475026" y="731155"/>
                      <a:pt x="3406446" y="731155"/>
                    </a:cubicBezTo>
                    <a:close/>
                  </a:path>
                </a:pathLst>
              </a:custGeom>
              <a:solidFill>
                <a:srgbClr val="92CEED"/>
              </a:solidFill>
            </p:spPr>
          </p:sp>
        </p:grpSp>
        <p:grpSp>
          <p:nvGrpSpPr>
            <p:cNvPr name="Group 30" id="30"/>
            <p:cNvGrpSpPr/>
            <p:nvPr/>
          </p:nvGrpSpPr>
          <p:grpSpPr>
            <a:xfrm rot="0">
              <a:off x="0" y="0"/>
              <a:ext cx="1792682" cy="1792682"/>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213F"/>
              </a:solidFill>
            </p:spPr>
          </p:sp>
        </p:grpSp>
      </p:grpSp>
      <p:grpSp>
        <p:nvGrpSpPr>
          <p:cNvPr name="Group 32" id="32"/>
          <p:cNvGrpSpPr/>
          <p:nvPr/>
        </p:nvGrpSpPr>
        <p:grpSpPr>
          <a:xfrm rot="0">
            <a:off x="6810895" y="8098922"/>
            <a:ext cx="5587105" cy="1344511"/>
            <a:chOff x="0" y="0"/>
            <a:chExt cx="7449473" cy="1792682"/>
          </a:xfrm>
        </p:grpSpPr>
        <p:grpSp>
          <p:nvGrpSpPr>
            <p:cNvPr name="Group 33" id="33"/>
            <p:cNvGrpSpPr/>
            <p:nvPr/>
          </p:nvGrpSpPr>
          <p:grpSpPr>
            <a:xfrm rot="0">
              <a:off x="449158" y="171553"/>
              <a:ext cx="7000315" cy="1449576"/>
              <a:chOff x="0" y="0"/>
              <a:chExt cx="3530906" cy="731155"/>
            </a:xfrm>
          </p:grpSpPr>
          <p:sp>
            <p:nvSpPr>
              <p:cNvPr name="Freeform 34" id="34"/>
              <p:cNvSpPr/>
              <p:nvPr/>
            </p:nvSpPr>
            <p:spPr>
              <a:xfrm flipH="false" flipV="false" rot="0">
                <a:off x="0" y="0"/>
                <a:ext cx="3530906" cy="731155"/>
              </a:xfrm>
              <a:custGeom>
                <a:avLst/>
                <a:gdLst/>
                <a:ahLst/>
                <a:cxnLst/>
                <a:rect r="r" b="b" t="t" l="l"/>
                <a:pathLst>
                  <a:path h="731155" w="3530906">
                    <a:moveTo>
                      <a:pt x="3406446" y="731155"/>
                    </a:moveTo>
                    <a:lnTo>
                      <a:pt x="124460" y="731155"/>
                    </a:lnTo>
                    <a:cubicBezTo>
                      <a:pt x="55880" y="731155"/>
                      <a:pt x="0" y="675275"/>
                      <a:pt x="0" y="606695"/>
                    </a:cubicBezTo>
                    <a:lnTo>
                      <a:pt x="0" y="124460"/>
                    </a:lnTo>
                    <a:cubicBezTo>
                      <a:pt x="0" y="55880"/>
                      <a:pt x="55880" y="0"/>
                      <a:pt x="124460" y="0"/>
                    </a:cubicBezTo>
                    <a:lnTo>
                      <a:pt x="3406446" y="0"/>
                    </a:lnTo>
                    <a:cubicBezTo>
                      <a:pt x="3475026" y="0"/>
                      <a:pt x="3530906" y="55880"/>
                      <a:pt x="3530906" y="124460"/>
                    </a:cubicBezTo>
                    <a:lnTo>
                      <a:pt x="3530906" y="606695"/>
                    </a:lnTo>
                    <a:cubicBezTo>
                      <a:pt x="3530906" y="675275"/>
                      <a:pt x="3475026" y="731155"/>
                      <a:pt x="3406446" y="731155"/>
                    </a:cubicBezTo>
                    <a:close/>
                  </a:path>
                </a:pathLst>
              </a:custGeom>
              <a:solidFill>
                <a:srgbClr val="92CEED"/>
              </a:solidFill>
            </p:spPr>
          </p:sp>
        </p:grpSp>
        <p:grpSp>
          <p:nvGrpSpPr>
            <p:cNvPr name="Group 35" id="35"/>
            <p:cNvGrpSpPr/>
            <p:nvPr/>
          </p:nvGrpSpPr>
          <p:grpSpPr>
            <a:xfrm rot="0">
              <a:off x="0" y="0"/>
              <a:ext cx="1792682" cy="1792682"/>
              <a:chOff x="0" y="0"/>
              <a:chExt cx="6350000" cy="6350000"/>
            </a:xfrm>
          </p:grpSpPr>
          <p:sp>
            <p:nvSpPr>
              <p:cNvPr name="Freeform 36" id="3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213F"/>
              </a:solidFill>
            </p:spPr>
          </p:sp>
        </p:grpSp>
      </p:grpSp>
      <p:sp>
        <p:nvSpPr>
          <p:cNvPr name="TextBox 37" id="37"/>
          <p:cNvSpPr txBox="true"/>
          <p:nvPr/>
        </p:nvSpPr>
        <p:spPr>
          <a:xfrm rot="0">
            <a:off x="6993605" y="721321"/>
            <a:ext cx="900411" cy="636189"/>
          </a:xfrm>
          <a:prstGeom prst="rect">
            <a:avLst/>
          </a:prstGeom>
        </p:spPr>
        <p:txBody>
          <a:bodyPr anchor="t" rtlCol="false" tIns="0" lIns="0" bIns="0" rIns="0">
            <a:spAutoFit/>
          </a:bodyPr>
          <a:lstStyle/>
          <a:p>
            <a:pPr algn="ctr">
              <a:lnSpc>
                <a:spcPts val="4800"/>
              </a:lnSpc>
            </a:pPr>
            <a:r>
              <a:rPr lang="en-US" sz="4800" b="true">
                <a:solidFill>
                  <a:srgbClr val="FFFFFF"/>
                </a:solidFill>
                <a:latin typeface="Muli Heavy"/>
                <a:ea typeface="Muli Heavy"/>
                <a:cs typeface="Muli Heavy"/>
                <a:sym typeface="Muli Heavy"/>
              </a:rPr>
              <a:t>1</a:t>
            </a:r>
          </a:p>
        </p:txBody>
      </p:sp>
      <p:sp>
        <p:nvSpPr>
          <p:cNvPr name="TextBox 38" id="38"/>
          <p:cNvSpPr txBox="true"/>
          <p:nvPr/>
        </p:nvSpPr>
        <p:spPr>
          <a:xfrm rot="0">
            <a:off x="7611960" y="2651286"/>
            <a:ext cx="900411" cy="636270"/>
          </a:xfrm>
          <a:prstGeom prst="rect">
            <a:avLst/>
          </a:prstGeom>
        </p:spPr>
        <p:txBody>
          <a:bodyPr anchor="t" rtlCol="false" tIns="0" lIns="0" bIns="0" rIns="0">
            <a:spAutoFit/>
          </a:bodyPr>
          <a:lstStyle/>
          <a:p>
            <a:pPr algn="ctr">
              <a:lnSpc>
                <a:spcPts val="4800"/>
              </a:lnSpc>
            </a:pPr>
            <a:r>
              <a:rPr lang="en-US" sz="4800" b="true">
                <a:solidFill>
                  <a:srgbClr val="FFFFFF"/>
                </a:solidFill>
                <a:latin typeface="Muli Bold"/>
                <a:ea typeface="Muli Bold"/>
                <a:cs typeface="Muli Bold"/>
                <a:sym typeface="Muli Bold"/>
              </a:rPr>
              <a:t>2</a:t>
            </a:r>
          </a:p>
        </p:txBody>
      </p:sp>
      <p:sp>
        <p:nvSpPr>
          <p:cNvPr name="TextBox 39" id="39"/>
          <p:cNvSpPr txBox="true"/>
          <p:nvPr/>
        </p:nvSpPr>
        <p:spPr>
          <a:xfrm rot="0">
            <a:off x="8243589" y="4697220"/>
            <a:ext cx="900411" cy="636270"/>
          </a:xfrm>
          <a:prstGeom prst="rect">
            <a:avLst/>
          </a:prstGeom>
        </p:spPr>
        <p:txBody>
          <a:bodyPr anchor="t" rtlCol="false" tIns="0" lIns="0" bIns="0" rIns="0">
            <a:spAutoFit/>
          </a:bodyPr>
          <a:lstStyle/>
          <a:p>
            <a:pPr algn="ctr">
              <a:lnSpc>
                <a:spcPts val="4800"/>
              </a:lnSpc>
            </a:pPr>
            <a:r>
              <a:rPr lang="en-US" sz="4800" b="true">
                <a:solidFill>
                  <a:srgbClr val="FFFFFF"/>
                </a:solidFill>
                <a:latin typeface="Muli Bold"/>
                <a:ea typeface="Muli Bold"/>
                <a:cs typeface="Muli Bold"/>
                <a:sym typeface="Muli Bold"/>
              </a:rPr>
              <a:t>3</a:t>
            </a:r>
          </a:p>
        </p:txBody>
      </p:sp>
      <p:sp>
        <p:nvSpPr>
          <p:cNvPr name="TextBox 40" id="40"/>
          <p:cNvSpPr txBox="true"/>
          <p:nvPr/>
        </p:nvSpPr>
        <p:spPr>
          <a:xfrm rot="0">
            <a:off x="6993605" y="8532310"/>
            <a:ext cx="900411" cy="636270"/>
          </a:xfrm>
          <a:prstGeom prst="rect">
            <a:avLst/>
          </a:prstGeom>
        </p:spPr>
        <p:txBody>
          <a:bodyPr anchor="t" rtlCol="false" tIns="0" lIns="0" bIns="0" rIns="0">
            <a:spAutoFit/>
          </a:bodyPr>
          <a:lstStyle/>
          <a:p>
            <a:pPr algn="ctr">
              <a:lnSpc>
                <a:spcPts val="4800"/>
              </a:lnSpc>
            </a:pPr>
            <a:r>
              <a:rPr lang="en-US" sz="4800" b="true">
                <a:solidFill>
                  <a:srgbClr val="FFFFFF"/>
                </a:solidFill>
                <a:latin typeface="Muli Bold"/>
                <a:ea typeface="Muli Bold"/>
                <a:cs typeface="Muli Bold"/>
                <a:sym typeface="Muli Bold"/>
              </a:rPr>
              <a:t>5</a:t>
            </a:r>
          </a:p>
        </p:txBody>
      </p:sp>
      <p:sp>
        <p:nvSpPr>
          <p:cNvPr name="TextBox 41" id="41"/>
          <p:cNvSpPr txBox="true"/>
          <p:nvPr/>
        </p:nvSpPr>
        <p:spPr>
          <a:xfrm rot="0">
            <a:off x="7611960" y="6630586"/>
            <a:ext cx="900411" cy="636270"/>
          </a:xfrm>
          <a:prstGeom prst="rect">
            <a:avLst/>
          </a:prstGeom>
        </p:spPr>
        <p:txBody>
          <a:bodyPr anchor="t" rtlCol="false" tIns="0" lIns="0" bIns="0" rIns="0">
            <a:spAutoFit/>
          </a:bodyPr>
          <a:lstStyle/>
          <a:p>
            <a:pPr algn="ctr">
              <a:lnSpc>
                <a:spcPts val="4800"/>
              </a:lnSpc>
            </a:pPr>
            <a:r>
              <a:rPr lang="en-US" sz="4800" b="true">
                <a:solidFill>
                  <a:srgbClr val="FFFFFF"/>
                </a:solidFill>
                <a:latin typeface="Muli Bold"/>
                <a:ea typeface="Muli Bold"/>
                <a:cs typeface="Muli Bold"/>
                <a:sym typeface="Muli Bold"/>
              </a:rPr>
              <a:t>4</a:t>
            </a:r>
          </a:p>
        </p:txBody>
      </p:sp>
      <p:sp>
        <p:nvSpPr>
          <p:cNvPr name="TextBox 42" id="42"/>
          <p:cNvSpPr txBox="true"/>
          <p:nvPr/>
        </p:nvSpPr>
        <p:spPr>
          <a:xfrm rot="0">
            <a:off x="9119354" y="4945063"/>
            <a:ext cx="49292" cy="34924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Aileron Bold"/>
                <a:ea typeface="Aileron Bold"/>
                <a:cs typeface="Aileron Bold"/>
                <a:sym typeface="Aileron Bold"/>
              </a:rPr>
              <a:t> </a:t>
            </a:r>
          </a:p>
        </p:txBody>
      </p:sp>
      <p:sp>
        <p:nvSpPr>
          <p:cNvPr name="TextBox 43" id="43"/>
          <p:cNvSpPr txBox="true"/>
          <p:nvPr/>
        </p:nvSpPr>
        <p:spPr>
          <a:xfrm rot="0">
            <a:off x="8694763" y="2764634"/>
            <a:ext cx="4288742" cy="380999"/>
          </a:xfrm>
          <a:prstGeom prst="rect">
            <a:avLst/>
          </a:prstGeom>
        </p:spPr>
        <p:txBody>
          <a:bodyPr anchor="t" rtlCol="false" tIns="0" lIns="0" bIns="0" rIns="0">
            <a:spAutoFit/>
          </a:bodyPr>
          <a:lstStyle/>
          <a:p>
            <a:pPr algn="ctr">
              <a:lnSpc>
                <a:spcPts val="2999"/>
              </a:lnSpc>
            </a:pPr>
            <a:r>
              <a:rPr lang="en-US" b="true" sz="2999">
                <a:solidFill>
                  <a:srgbClr val="10213F"/>
                </a:solidFill>
                <a:latin typeface="Muli Heavy"/>
                <a:ea typeface="Muli Heavy"/>
                <a:cs typeface="Muli Heavy"/>
                <a:sym typeface="Muli Heavy"/>
              </a:rPr>
              <a:t>APP MAIN FEATURES</a:t>
            </a:r>
            <a:r>
              <a:rPr lang="en-US" sz="2999" b="true">
                <a:solidFill>
                  <a:srgbClr val="10213F"/>
                </a:solidFill>
                <a:latin typeface="Muli Heavy"/>
                <a:ea typeface="Muli Heavy"/>
                <a:cs typeface="Muli Heavy"/>
                <a:sym typeface="Muli Heavy"/>
              </a:rPr>
              <a:t> </a:t>
            </a:r>
          </a:p>
        </p:txBody>
      </p:sp>
      <p:sp>
        <p:nvSpPr>
          <p:cNvPr name="TextBox 44" id="44"/>
          <p:cNvSpPr txBox="true"/>
          <p:nvPr/>
        </p:nvSpPr>
        <p:spPr>
          <a:xfrm rot="0">
            <a:off x="9797296" y="4810568"/>
            <a:ext cx="2794521" cy="380999"/>
          </a:xfrm>
          <a:prstGeom prst="rect">
            <a:avLst/>
          </a:prstGeom>
        </p:spPr>
        <p:txBody>
          <a:bodyPr anchor="t" rtlCol="false" tIns="0" lIns="0" bIns="0" rIns="0">
            <a:spAutoFit/>
          </a:bodyPr>
          <a:lstStyle/>
          <a:p>
            <a:pPr algn="ctr">
              <a:lnSpc>
                <a:spcPts val="2999"/>
              </a:lnSpc>
            </a:pPr>
            <a:r>
              <a:rPr lang="en-US" b="true" sz="2999">
                <a:solidFill>
                  <a:srgbClr val="10213F"/>
                </a:solidFill>
                <a:latin typeface="Muli Heavy"/>
                <a:ea typeface="Muli Heavy"/>
                <a:cs typeface="Muli Heavy"/>
                <a:sym typeface="Muli Heavy"/>
              </a:rPr>
              <a:t>DIAGRAM</a:t>
            </a:r>
          </a:p>
        </p:txBody>
      </p:sp>
      <p:sp>
        <p:nvSpPr>
          <p:cNvPr name="TextBox 45" id="45"/>
          <p:cNvSpPr txBox="true"/>
          <p:nvPr/>
        </p:nvSpPr>
        <p:spPr>
          <a:xfrm rot="0">
            <a:off x="8695732" y="6744886"/>
            <a:ext cx="4287773" cy="380999"/>
          </a:xfrm>
          <a:prstGeom prst="rect">
            <a:avLst/>
          </a:prstGeom>
        </p:spPr>
        <p:txBody>
          <a:bodyPr anchor="t" rtlCol="false" tIns="0" lIns="0" bIns="0" rIns="0">
            <a:spAutoFit/>
          </a:bodyPr>
          <a:lstStyle/>
          <a:p>
            <a:pPr algn="ctr">
              <a:lnSpc>
                <a:spcPts val="2999"/>
              </a:lnSpc>
            </a:pPr>
            <a:r>
              <a:rPr lang="en-US" b="true" sz="2999">
                <a:solidFill>
                  <a:srgbClr val="10213F"/>
                </a:solidFill>
                <a:latin typeface="Muli Heavy"/>
                <a:ea typeface="Muli Heavy"/>
                <a:cs typeface="Muli Heavy"/>
                <a:sym typeface="Muli Heavy"/>
              </a:rPr>
              <a:t>PROPERTIES OF OOP</a:t>
            </a:r>
            <a:r>
              <a:rPr lang="en-US" sz="2999" b="true">
                <a:solidFill>
                  <a:srgbClr val="10213F"/>
                </a:solidFill>
                <a:latin typeface="Muli Heavy"/>
                <a:ea typeface="Muli Heavy"/>
                <a:cs typeface="Muli Heavy"/>
                <a:sym typeface="Muli Heavy"/>
              </a:rPr>
              <a:t> </a:t>
            </a:r>
          </a:p>
        </p:txBody>
      </p:sp>
      <p:sp>
        <p:nvSpPr>
          <p:cNvPr name="TextBox 46" id="46"/>
          <p:cNvSpPr txBox="true"/>
          <p:nvPr/>
        </p:nvSpPr>
        <p:spPr>
          <a:xfrm rot="0">
            <a:off x="8085740" y="8614016"/>
            <a:ext cx="3423112" cy="380999"/>
          </a:xfrm>
          <a:prstGeom prst="rect">
            <a:avLst/>
          </a:prstGeom>
        </p:spPr>
        <p:txBody>
          <a:bodyPr anchor="t" rtlCol="false" tIns="0" lIns="0" bIns="0" rIns="0">
            <a:spAutoFit/>
          </a:bodyPr>
          <a:lstStyle/>
          <a:p>
            <a:pPr algn="ctr">
              <a:lnSpc>
                <a:spcPts val="2999"/>
              </a:lnSpc>
            </a:pPr>
            <a:r>
              <a:rPr lang="en-US" b="true" sz="2999">
                <a:solidFill>
                  <a:srgbClr val="10213F"/>
                </a:solidFill>
                <a:latin typeface="Muli Heavy"/>
                <a:ea typeface="Muli Heavy"/>
                <a:cs typeface="Muli Heavy"/>
                <a:sym typeface="Muli Heavy"/>
              </a:rPr>
              <a:t> DEMO</a:t>
            </a:r>
          </a:p>
        </p:txBody>
      </p:sp>
      <p:sp>
        <p:nvSpPr>
          <p:cNvPr name="Freeform 47" id="47"/>
          <p:cNvSpPr/>
          <p:nvPr/>
        </p:nvSpPr>
        <p:spPr>
          <a:xfrm flipH="false" flipV="false" rot="0">
            <a:off x="15564557" y="-1219863"/>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8" id="48"/>
          <p:cNvSpPr/>
          <p:nvPr/>
        </p:nvSpPr>
        <p:spPr>
          <a:xfrm flipH="false" flipV="false" rot="0">
            <a:off x="14917080" y="1657051"/>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9" id="49"/>
          <p:cNvSpPr/>
          <p:nvPr/>
        </p:nvSpPr>
        <p:spPr>
          <a:xfrm flipH="false" flipV="false" rot="0">
            <a:off x="12727580" y="905925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0" id="50"/>
          <p:cNvSpPr/>
          <p:nvPr/>
        </p:nvSpPr>
        <p:spPr>
          <a:xfrm flipH="false" flipV="false" rot="0">
            <a:off x="12397999" y="905925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950923" y="1888711"/>
            <a:ext cx="12537981" cy="7072023"/>
            <a:chOff x="0" y="0"/>
            <a:chExt cx="3302184" cy="1862590"/>
          </a:xfrm>
        </p:grpSpPr>
        <p:sp>
          <p:nvSpPr>
            <p:cNvPr name="Freeform 3" id="3"/>
            <p:cNvSpPr/>
            <p:nvPr/>
          </p:nvSpPr>
          <p:spPr>
            <a:xfrm flipH="false" flipV="false" rot="0">
              <a:off x="0" y="0"/>
              <a:ext cx="3302184" cy="1862590"/>
            </a:xfrm>
            <a:custGeom>
              <a:avLst/>
              <a:gdLst/>
              <a:ahLst/>
              <a:cxnLst/>
              <a:rect r="r" b="b" t="t" l="l"/>
              <a:pathLst>
                <a:path h="1862590" w="3302184">
                  <a:moveTo>
                    <a:pt x="38901" y="0"/>
                  </a:moveTo>
                  <a:lnTo>
                    <a:pt x="3263283" y="0"/>
                  </a:lnTo>
                  <a:cubicBezTo>
                    <a:pt x="3273601" y="0"/>
                    <a:pt x="3283495" y="4098"/>
                    <a:pt x="3290791" y="11394"/>
                  </a:cubicBezTo>
                  <a:cubicBezTo>
                    <a:pt x="3298086" y="18689"/>
                    <a:pt x="3302184" y="28584"/>
                    <a:pt x="3302184" y="38901"/>
                  </a:cubicBezTo>
                  <a:lnTo>
                    <a:pt x="3302184" y="1823689"/>
                  </a:lnTo>
                  <a:cubicBezTo>
                    <a:pt x="3302184" y="1845174"/>
                    <a:pt x="3284768" y="1862590"/>
                    <a:pt x="3263283" y="1862590"/>
                  </a:cubicBezTo>
                  <a:lnTo>
                    <a:pt x="38901" y="1862590"/>
                  </a:lnTo>
                  <a:cubicBezTo>
                    <a:pt x="28584" y="1862590"/>
                    <a:pt x="18689" y="1858492"/>
                    <a:pt x="11394" y="1851197"/>
                  </a:cubicBezTo>
                  <a:cubicBezTo>
                    <a:pt x="4098" y="1843901"/>
                    <a:pt x="0" y="1834006"/>
                    <a:pt x="0" y="1823689"/>
                  </a:cubicBezTo>
                  <a:lnTo>
                    <a:pt x="0" y="38901"/>
                  </a:lnTo>
                  <a:cubicBezTo>
                    <a:pt x="0" y="28584"/>
                    <a:pt x="4098" y="18689"/>
                    <a:pt x="11394" y="11394"/>
                  </a:cubicBezTo>
                  <a:cubicBezTo>
                    <a:pt x="18689" y="4098"/>
                    <a:pt x="28584" y="0"/>
                    <a:pt x="38901" y="0"/>
                  </a:cubicBezTo>
                  <a:close/>
                </a:path>
              </a:pathLst>
            </a:custGeom>
            <a:solidFill>
              <a:srgbClr val="E1EDFC"/>
            </a:solidFill>
          </p:spPr>
        </p:sp>
        <p:sp>
          <p:nvSpPr>
            <p:cNvPr name="TextBox 4" id="4"/>
            <p:cNvSpPr txBox="true"/>
            <p:nvPr/>
          </p:nvSpPr>
          <p:spPr>
            <a:xfrm>
              <a:off x="0" y="-38100"/>
              <a:ext cx="3302184" cy="190069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7237712" y="2243948"/>
            <a:ext cx="11528214" cy="879026"/>
          </a:xfrm>
          <a:custGeom>
            <a:avLst/>
            <a:gdLst/>
            <a:ahLst/>
            <a:cxnLst/>
            <a:rect r="r" b="b" t="t" l="l"/>
            <a:pathLst>
              <a:path h="879026" w="11528214">
                <a:moveTo>
                  <a:pt x="0" y="0"/>
                </a:moveTo>
                <a:lnTo>
                  <a:pt x="11528214" y="0"/>
                </a:lnTo>
                <a:lnTo>
                  <a:pt x="11528214" y="879027"/>
                </a:lnTo>
                <a:lnTo>
                  <a:pt x="0" y="879027"/>
                </a:lnTo>
                <a:lnTo>
                  <a:pt x="0" y="0"/>
                </a:lnTo>
                <a:close/>
              </a:path>
            </a:pathLst>
          </a:custGeom>
          <a:blipFill>
            <a:blip r:embed="rId2"/>
            <a:stretch>
              <a:fillRect l="0" t="0" r="0" b="0"/>
            </a:stretch>
          </a:blipFill>
        </p:spPr>
      </p:sp>
      <p:sp>
        <p:nvSpPr>
          <p:cNvPr name="Freeform 6" id="6"/>
          <p:cNvSpPr/>
          <p:nvPr/>
        </p:nvSpPr>
        <p:spPr>
          <a:xfrm flipH="false" flipV="false" rot="0">
            <a:off x="7237712" y="4819233"/>
            <a:ext cx="11301259" cy="3997820"/>
          </a:xfrm>
          <a:custGeom>
            <a:avLst/>
            <a:gdLst/>
            <a:ahLst/>
            <a:cxnLst/>
            <a:rect r="r" b="b" t="t" l="l"/>
            <a:pathLst>
              <a:path h="3997820" w="11301259">
                <a:moveTo>
                  <a:pt x="0" y="0"/>
                </a:moveTo>
                <a:lnTo>
                  <a:pt x="11301259" y="0"/>
                </a:lnTo>
                <a:lnTo>
                  <a:pt x="11301259" y="3997820"/>
                </a:lnTo>
                <a:lnTo>
                  <a:pt x="0" y="3997820"/>
                </a:lnTo>
                <a:lnTo>
                  <a:pt x="0" y="0"/>
                </a:lnTo>
                <a:close/>
              </a:path>
            </a:pathLst>
          </a:custGeom>
          <a:blipFill>
            <a:blip r:embed="rId3"/>
            <a:stretch>
              <a:fillRect l="0" t="0" r="0" b="0"/>
            </a:stretch>
          </a:blipFill>
        </p:spPr>
      </p:sp>
      <p:grpSp>
        <p:nvGrpSpPr>
          <p:cNvPr name="Group 7" id="7"/>
          <p:cNvGrpSpPr/>
          <p:nvPr/>
        </p:nvGrpSpPr>
        <p:grpSpPr>
          <a:xfrm rot="0">
            <a:off x="211914" y="0"/>
            <a:ext cx="7961840" cy="2095061"/>
            <a:chOff x="0" y="0"/>
            <a:chExt cx="10615787" cy="2793414"/>
          </a:xfrm>
        </p:grpSpPr>
        <p:sp>
          <p:nvSpPr>
            <p:cNvPr name="TextBox 8" id="8"/>
            <p:cNvSpPr txBox="true"/>
            <p:nvPr/>
          </p:nvSpPr>
          <p:spPr>
            <a:xfrm rot="0">
              <a:off x="0" y="0"/>
              <a:ext cx="10615787" cy="1751940"/>
            </a:xfrm>
            <a:prstGeom prst="rect">
              <a:avLst/>
            </a:prstGeom>
          </p:spPr>
          <p:txBody>
            <a:bodyPr anchor="t" rtlCol="false" tIns="0" lIns="0" bIns="0" rIns="0">
              <a:spAutoFit/>
            </a:bodyPr>
            <a:lstStyle/>
            <a:p>
              <a:pPr algn="l">
                <a:lnSpc>
                  <a:spcPts val="10375"/>
                </a:lnSpc>
              </a:pPr>
              <a:r>
                <a:rPr lang="en-US" sz="8646" b="true">
                  <a:solidFill>
                    <a:srgbClr val="072E9F"/>
                  </a:solidFill>
                  <a:latin typeface="Cabin Bold"/>
                  <a:ea typeface="Cabin Bold"/>
                  <a:cs typeface="Cabin Bold"/>
                  <a:sym typeface="Cabin Bold"/>
                </a:rPr>
                <a:t>Abstraction</a:t>
              </a:r>
            </a:p>
          </p:txBody>
        </p:sp>
        <p:sp>
          <p:nvSpPr>
            <p:cNvPr name="TextBox 9" id="9"/>
            <p:cNvSpPr txBox="true"/>
            <p:nvPr/>
          </p:nvSpPr>
          <p:spPr>
            <a:xfrm rot="0">
              <a:off x="0" y="2169455"/>
              <a:ext cx="10615787" cy="623959"/>
            </a:xfrm>
            <a:prstGeom prst="rect">
              <a:avLst/>
            </a:prstGeom>
          </p:spPr>
          <p:txBody>
            <a:bodyPr anchor="t" rtlCol="false" tIns="0" lIns="0" bIns="0" rIns="0">
              <a:spAutoFit/>
            </a:bodyPr>
            <a:lstStyle/>
            <a:p>
              <a:pPr algn="l" marL="0" indent="0" lvl="0">
                <a:lnSpc>
                  <a:spcPts val="3862"/>
                </a:lnSpc>
                <a:spcBef>
                  <a:spcPct val="0"/>
                </a:spcBef>
              </a:pPr>
            </a:p>
          </p:txBody>
        </p:sp>
      </p:grpSp>
      <p:sp>
        <p:nvSpPr>
          <p:cNvPr name="TextBox 10" id="10"/>
          <p:cNvSpPr txBox="true"/>
          <p:nvPr/>
        </p:nvSpPr>
        <p:spPr>
          <a:xfrm rot="0">
            <a:off x="0" y="2626311"/>
            <a:ext cx="6627848" cy="3069590"/>
          </a:xfrm>
          <a:prstGeom prst="rect">
            <a:avLst/>
          </a:prstGeom>
        </p:spPr>
        <p:txBody>
          <a:bodyPr anchor="t" rtlCol="false" tIns="0" lIns="0" bIns="0" rIns="0">
            <a:spAutoFit/>
          </a:bodyPr>
          <a:lstStyle/>
          <a:p>
            <a:pPr algn="ctr">
              <a:lnSpc>
                <a:spcPts val="4059"/>
              </a:lnSpc>
            </a:pPr>
          </a:p>
          <a:p>
            <a:pPr algn="ctr" marL="626107" indent="-313054" lvl="1">
              <a:lnSpc>
                <a:spcPts val="4059"/>
              </a:lnSpc>
              <a:buFont typeface="Arial"/>
              <a:buChar char="•"/>
            </a:pPr>
            <a:r>
              <a:rPr lang="en-US" b="true" sz="2899">
                <a:solidFill>
                  <a:srgbClr val="000000"/>
                </a:solidFill>
                <a:latin typeface="Asap Bold"/>
                <a:ea typeface="Asap Bold"/>
                <a:cs typeface="Asap Bold"/>
                <a:sym typeface="Asap Bold"/>
              </a:rPr>
              <a:t>SocketManager trừu tượng hóa quá trình gửi và nhận dữ liệu qua mạng, không để controller thấy chi tiết </a:t>
            </a:r>
          </a:p>
          <a:p>
            <a:pPr algn="ctr">
              <a:lnSpc>
                <a:spcPts val="4059"/>
              </a:lnSpc>
            </a:pPr>
            <a:r>
              <a:rPr lang="en-US" sz="2899" b="true">
                <a:solidFill>
                  <a:srgbClr val="000000"/>
                </a:solidFill>
                <a:latin typeface="Asap Bold"/>
                <a:ea typeface="Asap Bold"/>
                <a:cs typeface="Asap Bold"/>
                <a:sym typeface="Asap Bold"/>
              </a:rPr>
              <a:t>của Socket.</a:t>
            </a:r>
          </a:p>
          <a:p>
            <a:pPr algn="ctr">
              <a:lnSpc>
                <a:spcPts val="4059"/>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85565" y="1497741"/>
            <a:ext cx="11933415" cy="2314929"/>
            <a:chOff x="0" y="0"/>
            <a:chExt cx="3142957" cy="609693"/>
          </a:xfrm>
        </p:grpSpPr>
        <p:sp>
          <p:nvSpPr>
            <p:cNvPr name="Freeform 3" id="3"/>
            <p:cNvSpPr/>
            <p:nvPr/>
          </p:nvSpPr>
          <p:spPr>
            <a:xfrm flipH="false" flipV="false" rot="0">
              <a:off x="0" y="0"/>
              <a:ext cx="3142957" cy="609693"/>
            </a:xfrm>
            <a:custGeom>
              <a:avLst/>
              <a:gdLst/>
              <a:ahLst/>
              <a:cxnLst/>
              <a:rect r="r" b="b" t="t" l="l"/>
              <a:pathLst>
                <a:path h="609693" w="3142957">
                  <a:moveTo>
                    <a:pt x="40872" y="0"/>
                  </a:moveTo>
                  <a:lnTo>
                    <a:pt x="3102085" y="0"/>
                  </a:lnTo>
                  <a:cubicBezTo>
                    <a:pt x="3112925" y="0"/>
                    <a:pt x="3123321" y="4306"/>
                    <a:pt x="3130986" y="11971"/>
                  </a:cubicBezTo>
                  <a:cubicBezTo>
                    <a:pt x="3138651" y="19636"/>
                    <a:pt x="3142957" y="30032"/>
                    <a:pt x="3142957" y="40872"/>
                  </a:cubicBezTo>
                  <a:lnTo>
                    <a:pt x="3142957" y="568821"/>
                  </a:lnTo>
                  <a:cubicBezTo>
                    <a:pt x="3142957" y="579661"/>
                    <a:pt x="3138651" y="590057"/>
                    <a:pt x="3130986" y="597722"/>
                  </a:cubicBezTo>
                  <a:cubicBezTo>
                    <a:pt x="3123321" y="605387"/>
                    <a:pt x="3112925" y="609693"/>
                    <a:pt x="3102085" y="609693"/>
                  </a:cubicBezTo>
                  <a:lnTo>
                    <a:pt x="40872" y="609693"/>
                  </a:lnTo>
                  <a:cubicBezTo>
                    <a:pt x="18299" y="609693"/>
                    <a:pt x="0" y="591394"/>
                    <a:pt x="0" y="568821"/>
                  </a:cubicBezTo>
                  <a:lnTo>
                    <a:pt x="0" y="40872"/>
                  </a:lnTo>
                  <a:cubicBezTo>
                    <a:pt x="0" y="30032"/>
                    <a:pt x="4306" y="19636"/>
                    <a:pt x="11971" y="11971"/>
                  </a:cubicBezTo>
                  <a:cubicBezTo>
                    <a:pt x="19636" y="4306"/>
                    <a:pt x="30032" y="0"/>
                    <a:pt x="40872" y="0"/>
                  </a:cubicBezTo>
                  <a:close/>
                </a:path>
              </a:pathLst>
            </a:custGeom>
            <a:solidFill>
              <a:srgbClr val="E1EDFC"/>
            </a:solidFill>
          </p:spPr>
        </p:sp>
        <p:sp>
          <p:nvSpPr>
            <p:cNvPr name="TextBox 4" id="4"/>
            <p:cNvSpPr txBox="true"/>
            <p:nvPr/>
          </p:nvSpPr>
          <p:spPr>
            <a:xfrm>
              <a:off x="0" y="-38100"/>
              <a:ext cx="3142957" cy="647793"/>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7901642" y="1736978"/>
            <a:ext cx="11301259" cy="1836455"/>
          </a:xfrm>
          <a:custGeom>
            <a:avLst/>
            <a:gdLst/>
            <a:ahLst/>
            <a:cxnLst/>
            <a:rect r="r" b="b" t="t" l="l"/>
            <a:pathLst>
              <a:path h="1836455" w="11301259">
                <a:moveTo>
                  <a:pt x="0" y="0"/>
                </a:moveTo>
                <a:lnTo>
                  <a:pt x="11301259" y="0"/>
                </a:lnTo>
                <a:lnTo>
                  <a:pt x="11301259" y="1836454"/>
                </a:lnTo>
                <a:lnTo>
                  <a:pt x="0" y="1836454"/>
                </a:lnTo>
                <a:lnTo>
                  <a:pt x="0" y="0"/>
                </a:lnTo>
                <a:close/>
              </a:path>
            </a:pathLst>
          </a:custGeom>
          <a:blipFill>
            <a:blip r:embed="rId2"/>
            <a:stretch>
              <a:fillRect l="0" t="0" r="0" b="0"/>
            </a:stretch>
          </a:blipFill>
        </p:spPr>
      </p:sp>
      <p:grpSp>
        <p:nvGrpSpPr>
          <p:cNvPr name="Group 6" id="6"/>
          <p:cNvGrpSpPr/>
          <p:nvPr/>
        </p:nvGrpSpPr>
        <p:grpSpPr>
          <a:xfrm rot="0">
            <a:off x="-590531" y="3940479"/>
            <a:ext cx="10917763" cy="3308777"/>
            <a:chOff x="0" y="0"/>
            <a:chExt cx="2875460" cy="871447"/>
          </a:xfrm>
        </p:grpSpPr>
        <p:sp>
          <p:nvSpPr>
            <p:cNvPr name="Freeform 7" id="7"/>
            <p:cNvSpPr/>
            <p:nvPr/>
          </p:nvSpPr>
          <p:spPr>
            <a:xfrm flipH="false" flipV="false" rot="0">
              <a:off x="0" y="0"/>
              <a:ext cx="2875460" cy="871447"/>
            </a:xfrm>
            <a:custGeom>
              <a:avLst/>
              <a:gdLst/>
              <a:ahLst/>
              <a:cxnLst/>
              <a:rect r="r" b="b" t="t" l="l"/>
              <a:pathLst>
                <a:path h="871447" w="2875460">
                  <a:moveTo>
                    <a:pt x="44674" y="0"/>
                  </a:moveTo>
                  <a:lnTo>
                    <a:pt x="2830786" y="0"/>
                  </a:lnTo>
                  <a:cubicBezTo>
                    <a:pt x="2855459" y="0"/>
                    <a:pt x="2875460" y="20001"/>
                    <a:pt x="2875460" y="44674"/>
                  </a:cubicBezTo>
                  <a:lnTo>
                    <a:pt x="2875460" y="826773"/>
                  </a:lnTo>
                  <a:cubicBezTo>
                    <a:pt x="2875460" y="851446"/>
                    <a:pt x="2855459" y="871447"/>
                    <a:pt x="2830786" y="871447"/>
                  </a:cubicBezTo>
                  <a:lnTo>
                    <a:pt x="44674" y="871447"/>
                  </a:lnTo>
                  <a:cubicBezTo>
                    <a:pt x="20001" y="871447"/>
                    <a:pt x="0" y="851446"/>
                    <a:pt x="0" y="826773"/>
                  </a:cubicBezTo>
                  <a:lnTo>
                    <a:pt x="0" y="44674"/>
                  </a:lnTo>
                  <a:cubicBezTo>
                    <a:pt x="0" y="20001"/>
                    <a:pt x="20001" y="0"/>
                    <a:pt x="44674" y="0"/>
                  </a:cubicBezTo>
                  <a:close/>
                </a:path>
              </a:pathLst>
            </a:custGeom>
            <a:solidFill>
              <a:srgbClr val="E1EDFC"/>
            </a:solidFill>
          </p:spPr>
        </p:sp>
        <p:sp>
          <p:nvSpPr>
            <p:cNvPr name="TextBox 8" id="8"/>
            <p:cNvSpPr txBox="true"/>
            <p:nvPr/>
          </p:nvSpPr>
          <p:spPr>
            <a:xfrm>
              <a:off x="0" y="-38100"/>
              <a:ext cx="2875460" cy="909547"/>
            </a:xfrm>
            <a:prstGeom prst="rect">
              <a:avLst/>
            </a:prstGeom>
          </p:spPr>
          <p:txBody>
            <a:bodyPr anchor="ctr" rtlCol="false" tIns="50800" lIns="50800" bIns="50800" rIns="50800"/>
            <a:lstStyle/>
            <a:p>
              <a:pPr algn="ctr">
                <a:lnSpc>
                  <a:spcPts val="2100"/>
                </a:lnSpc>
              </a:pPr>
            </a:p>
          </p:txBody>
        </p:sp>
      </p:grpSp>
      <p:sp>
        <p:nvSpPr>
          <p:cNvPr name="Freeform 9" id="9"/>
          <p:cNvSpPr/>
          <p:nvPr/>
        </p:nvSpPr>
        <p:spPr>
          <a:xfrm flipH="false" flipV="false" rot="0">
            <a:off x="0" y="4162339"/>
            <a:ext cx="9984666" cy="2970438"/>
          </a:xfrm>
          <a:custGeom>
            <a:avLst/>
            <a:gdLst/>
            <a:ahLst/>
            <a:cxnLst/>
            <a:rect r="r" b="b" t="t" l="l"/>
            <a:pathLst>
              <a:path h="2970438" w="9984666">
                <a:moveTo>
                  <a:pt x="0" y="0"/>
                </a:moveTo>
                <a:lnTo>
                  <a:pt x="9984666" y="0"/>
                </a:lnTo>
                <a:lnTo>
                  <a:pt x="9984666" y="2970438"/>
                </a:lnTo>
                <a:lnTo>
                  <a:pt x="0" y="2970438"/>
                </a:lnTo>
                <a:lnTo>
                  <a:pt x="0" y="0"/>
                </a:lnTo>
                <a:close/>
              </a:path>
            </a:pathLst>
          </a:custGeom>
          <a:blipFill>
            <a:blip r:embed="rId3"/>
            <a:stretch>
              <a:fillRect l="0" t="0" r="0" b="0"/>
            </a:stretch>
          </a:blipFill>
        </p:spPr>
      </p:sp>
      <p:grpSp>
        <p:nvGrpSpPr>
          <p:cNvPr name="Group 10" id="10"/>
          <p:cNvGrpSpPr/>
          <p:nvPr/>
        </p:nvGrpSpPr>
        <p:grpSpPr>
          <a:xfrm rot="0">
            <a:off x="7056968" y="7411180"/>
            <a:ext cx="13903433" cy="2294805"/>
            <a:chOff x="0" y="0"/>
            <a:chExt cx="3661810" cy="604393"/>
          </a:xfrm>
        </p:grpSpPr>
        <p:sp>
          <p:nvSpPr>
            <p:cNvPr name="Freeform 11" id="11"/>
            <p:cNvSpPr/>
            <p:nvPr/>
          </p:nvSpPr>
          <p:spPr>
            <a:xfrm flipH="false" flipV="false" rot="0">
              <a:off x="0" y="0"/>
              <a:ext cx="3661810" cy="604393"/>
            </a:xfrm>
            <a:custGeom>
              <a:avLst/>
              <a:gdLst/>
              <a:ahLst/>
              <a:cxnLst/>
              <a:rect r="r" b="b" t="t" l="l"/>
              <a:pathLst>
                <a:path h="604393" w="3661810">
                  <a:moveTo>
                    <a:pt x="35081" y="0"/>
                  </a:moveTo>
                  <a:lnTo>
                    <a:pt x="3626729" y="0"/>
                  </a:lnTo>
                  <a:cubicBezTo>
                    <a:pt x="3646104" y="0"/>
                    <a:pt x="3661810" y="15706"/>
                    <a:pt x="3661810" y="35081"/>
                  </a:cubicBezTo>
                  <a:lnTo>
                    <a:pt x="3661810" y="569313"/>
                  </a:lnTo>
                  <a:cubicBezTo>
                    <a:pt x="3661810" y="578616"/>
                    <a:pt x="3658114" y="587539"/>
                    <a:pt x="3651535" y="594118"/>
                  </a:cubicBezTo>
                  <a:cubicBezTo>
                    <a:pt x="3644956" y="600697"/>
                    <a:pt x="3636033" y="604393"/>
                    <a:pt x="3626729" y="604393"/>
                  </a:cubicBezTo>
                  <a:lnTo>
                    <a:pt x="35081" y="604393"/>
                  </a:lnTo>
                  <a:cubicBezTo>
                    <a:pt x="15706" y="604393"/>
                    <a:pt x="0" y="588687"/>
                    <a:pt x="0" y="569313"/>
                  </a:cubicBezTo>
                  <a:lnTo>
                    <a:pt x="0" y="35081"/>
                  </a:lnTo>
                  <a:cubicBezTo>
                    <a:pt x="0" y="15706"/>
                    <a:pt x="15706" y="0"/>
                    <a:pt x="35081" y="0"/>
                  </a:cubicBezTo>
                  <a:close/>
                </a:path>
              </a:pathLst>
            </a:custGeom>
            <a:solidFill>
              <a:srgbClr val="E1EDFC"/>
            </a:solidFill>
          </p:spPr>
        </p:sp>
        <p:sp>
          <p:nvSpPr>
            <p:cNvPr name="TextBox 12" id="12"/>
            <p:cNvSpPr txBox="true"/>
            <p:nvPr/>
          </p:nvSpPr>
          <p:spPr>
            <a:xfrm>
              <a:off x="0" y="-38100"/>
              <a:ext cx="3661810" cy="642493"/>
            </a:xfrm>
            <a:prstGeom prst="rect">
              <a:avLst/>
            </a:prstGeom>
          </p:spPr>
          <p:txBody>
            <a:bodyPr anchor="ctr" rtlCol="false" tIns="50800" lIns="50800" bIns="50800" rIns="50800"/>
            <a:lstStyle/>
            <a:p>
              <a:pPr algn="ctr">
                <a:lnSpc>
                  <a:spcPts val="2100"/>
                </a:lnSpc>
              </a:pPr>
            </a:p>
          </p:txBody>
        </p:sp>
      </p:grpSp>
      <p:sp>
        <p:nvSpPr>
          <p:cNvPr name="Freeform 13" id="13"/>
          <p:cNvSpPr/>
          <p:nvPr/>
        </p:nvSpPr>
        <p:spPr>
          <a:xfrm flipH="false" flipV="false" rot="0">
            <a:off x="7402867" y="7535005"/>
            <a:ext cx="11301259" cy="621569"/>
          </a:xfrm>
          <a:custGeom>
            <a:avLst/>
            <a:gdLst/>
            <a:ahLst/>
            <a:cxnLst/>
            <a:rect r="r" b="b" t="t" l="l"/>
            <a:pathLst>
              <a:path h="621569" w="11301259">
                <a:moveTo>
                  <a:pt x="0" y="0"/>
                </a:moveTo>
                <a:lnTo>
                  <a:pt x="11301259" y="0"/>
                </a:lnTo>
                <a:lnTo>
                  <a:pt x="11301259" y="621569"/>
                </a:lnTo>
                <a:lnTo>
                  <a:pt x="0" y="621569"/>
                </a:lnTo>
                <a:lnTo>
                  <a:pt x="0" y="0"/>
                </a:lnTo>
                <a:close/>
              </a:path>
            </a:pathLst>
          </a:custGeom>
          <a:blipFill>
            <a:blip r:embed="rId4"/>
            <a:stretch>
              <a:fillRect l="0" t="0" r="0" b="0"/>
            </a:stretch>
          </a:blipFill>
        </p:spPr>
      </p:sp>
      <p:sp>
        <p:nvSpPr>
          <p:cNvPr name="Freeform 14" id="14"/>
          <p:cNvSpPr/>
          <p:nvPr/>
        </p:nvSpPr>
        <p:spPr>
          <a:xfrm flipH="false" flipV="false" rot="0">
            <a:off x="7402867" y="8280399"/>
            <a:ext cx="11301259" cy="1313771"/>
          </a:xfrm>
          <a:custGeom>
            <a:avLst/>
            <a:gdLst/>
            <a:ahLst/>
            <a:cxnLst/>
            <a:rect r="r" b="b" t="t" l="l"/>
            <a:pathLst>
              <a:path h="1313771" w="11301259">
                <a:moveTo>
                  <a:pt x="0" y="0"/>
                </a:moveTo>
                <a:lnTo>
                  <a:pt x="11301259" y="0"/>
                </a:lnTo>
                <a:lnTo>
                  <a:pt x="11301259" y="1313772"/>
                </a:lnTo>
                <a:lnTo>
                  <a:pt x="0" y="1313772"/>
                </a:lnTo>
                <a:lnTo>
                  <a:pt x="0" y="0"/>
                </a:lnTo>
                <a:close/>
              </a:path>
            </a:pathLst>
          </a:custGeom>
          <a:blipFill>
            <a:blip r:embed="rId5"/>
            <a:stretch>
              <a:fillRect l="0" t="0" r="0" b="0"/>
            </a:stretch>
          </a:blipFill>
        </p:spPr>
      </p:sp>
      <p:sp>
        <p:nvSpPr>
          <p:cNvPr name="TextBox 15" id="15"/>
          <p:cNvSpPr txBox="true"/>
          <p:nvPr/>
        </p:nvSpPr>
        <p:spPr>
          <a:xfrm rot="0">
            <a:off x="10327232" y="4178168"/>
            <a:ext cx="7660988" cy="2881630"/>
          </a:xfrm>
          <a:prstGeom prst="rect">
            <a:avLst/>
          </a:prstGeom>
        </p:spPr>
        <p:txBody>
          <a:bodyPr anchor="t" rtlCol="false" tIns="0" lIns="0" bIns="0" rIns="0">
            <a:spAutoFit/>
          </a:bodyPr>
          <a:lstStyle/>
          <a:p>
            <a:pPr algn="ctr">
              <a:lnSpc>
                <a:spcPts val="4059"/>
              </a:lnSpc>
            </a:pPr>
            <a:r>
              <a:rPr lang="en-US" sz="2899" b="true">
                <a:solidFill>
                  <a:srgbClr val="000000"/>
                </a:solidFill>
                <a:latin typeface="Asap Bold"/>
                <a:ea typeface="Asap Bold"/>
                <a:cs typeface="Asap Bold"/>
                <a:sym typeface="Asap Bold"/>
              </a:rPr>
              <a:t> Đa hình qua overloading</a:t>
            </a:r>
          </a:p>
          <a:p>
            <a:pPr algn="ctr">
              <a:lnSpc>
                <a:spcPts val="3779"/>
              </a:lnSpc>
            </a:pPr>
            <a:r>
              <a:rPr lang="en-US" sz="2700" b="true">
                <a:solidFill>
                  <a:srgbClr val="000000"/>
                </a:solidFill>
                <a:latin typeface="Asap Bold"/>
                <a:ea typeface="Asap Bold"/>
                <a:cs typeface="Asap Bold"/>
                <a:sym typeface="Asap Bold"/>
              </a:rPr>
              <a:t>Lớp GeminiService có hai constructor cùng tên nhưng khác tham số:</a:t>
            </a:r>
          </a:p>
          <a:p>
            <a:pPr algn="ctr" marL="582930" indent="-291465" lvl="1">
              <a:lnSpc>
                <a:spcPts val="3779"/>
              </a:lnSpc>
              <a:buFont typeface="Arial"/>
              <a:buChar char="•"/>
            </a:pPr>
            <a:r>
              <a:rPr lang="en-US" b="true" sz="2700">
                <a:solidFill>
                  <a:srgbClr val="000000"/>
                </a:solidFill>
                <a:latin typeface="Asap Bold"/>
                <a:ea typeface="Asap Bold"/>
                <a:cs typeface="Asap Bold"/>
                <a:sym typeface="Asap Bold"/>
              </a:rPr>
              <a:t>Một constructor nhận apiKey làm tham số.</a:t>
            </a:r>
          </a:p>
          <a:p>
            <a:pPr algn="ctr" marL="582930" indent="-291465" lvl="1">
              <a:lnSpc>
                <a:spcPts val="3779"/>
              </a:lnSpc>
              <a:spcBef>
                <a:spcPct val="0"/>
              </a:spcBef>
              <a:buFont typeface="Arial"/>
              <a:buChar char="•"/>
            </a:pPr>
            <a:r>
              <a:rPr lang="en-US" b="true" sz="2700">
                <a:solidFill>
                  <a:srgbClr val="000000"/>
                </a:solidFill>
                <a:latin typeface="Asap Bold"/>
                <a:ea typeface="Asap Bold"/>
                <a:cs typeface="Asap Bold"/>
                <a:sym typeface="Asap Bold"/>
              </a:rPr>
              <a:t>Một constructor không có tham số và tự động tải apiKey từ file cấu hình.</a:t>
            </a:r>
          </a:p>
        </p:txBody>
      </p:sp>
      <p:grpSp>
        <p:nvGrpSpPr>
          <p:cNvPr name="Group 16" id="16"/>
          <p:cNvGrpSpPr/>
          <p:nvPr/>
        </p:nvGrpSpPr>
        <p:grpSpPr>
          <a:xfrm rot="0">
            <a:off x="0" y="0"/>
            <a:ext cx="12743704" cy="2095061"/>
            <a:chOff x="0" y="0"/>
            <a:chExt cx="16991606" cy="2793414"/>
          </a:xfrm>
        </p:grpSpPr>
        <p:sp>
          <p:nvSpPr>
            <p:cNvPr name="TextBox 17" id="17"/>
            <p:cNvSpPr txBox="true"/>
            <p:nvPr/>
          </p:nvSpPr>
          <p:spPr>
            <a:xfrm rot="0">
              <a:off x="0" y="0"/>
              <a:ext cx="16991606" cy="1751940"/>
            </a:xfrm>
            <a:prstGeom prst="rect">
              <a:avLst/>
            </a:prstGeom>
          </p:spPr>
          <p:txBody>
            <a:bodyPr anchor="t" rtlCol="false" tIns="0" lIns="0" bIns="0" rIns="0">
              <a:spAutoFit/>
            </a:bodyPr>
            <a:lstStyle/>
            <a:p>
              <a:pPr algn="l">
                <a:lnSpc>
                  <a:spcPts val="10375"/>
                </a:lnSpc>
              </a:pPr>
              <a:r>
                <a:rPr lang="en-US" sz="8646" b="true">
                  <a:solidFill>
                    <a:srgbClr val="072E9F"/>
                  </a:solidFill>
                  <a:latin typeface="Cabin Bold"/>
                  <a:ea typeface="Cabin Bold"/>
                  <a:cs typeface="Cabin Bold"/>
                  <a:sym typeface="Cabin Bold"/>
                </a:rPr>
                <a:t>Polymorphism </a:t>
              </a:r>
            </a:p>
          </p:txBody>
        </p:sp>
        <p:sp>
          <p:nvSpPr>
            <p:cNvPr name="TextBox 18" id="18"/>
            <p:cNvSpPr txBox="true"/>
            <p:nvPr/>
          </p:nvSpPr>
          <p:spPr>
            <a:xfrm rot="0">
              <a:off x="0" y="2169455"/>
              <a:ext cx="16991606" cy="623959"/>
            </a:xfrm>
            <a:prstGeom prst="rect">
              <a:avLst/>
            </a:prstGeom>
          </p:spPr>
          <p:txBody>
            <a:bodyPr anchor="t" rtlCol="false" tIns="0" lIns="0" bIns="0" rIns="0">
              <a:spAutoFit/>
            </a:bodyPr>
            <a:lstStyle/>
            <a:p>
              <a:pPr algn="l" marL="0" indent="0" lvl="0">
                <a:lnSpc>
                  <a:spcPts val="3862"/>
                </a:lnSpc>
                <a:spcBef>
                  <a:spcPct val="0"/>
                </a:spcBef>
              </a:pPr>
            </a:p>
          </p:txBody>
        </p:sp>
      </p:grpSp>
      <p:sp>
        <p:nvSpPr>
          <p:cNvPr name="TextBox 19" id="19"/>
          <p:cNvSpPr txBox="true"/>
          <p:nvPr/>
        </p:nvSpPr>
        <p:spPr>
          <a:xfrm rot="0">
            <a:off x="0" y="1592991"/>
            <a:ext cx="7264507" cy="2405380"/>
          </a:xfrm>
          <a:prstGeom prst="rect">
            <a:avLst/>
          </a:prstGeom>
        </p:spPr>
        <p:txBody>
          <a:bodyPr anchor="t" rtlCol="false" tIns="0" lIns="0" bIns="0" rIns="0">
            <a:spAutoFit/>
          </a:bodyPr>
          <a:lstStyle/>
          <a:p>
            <a:pPr algn="ctr">
              <a:lnSpc>
                <a:spcPts val="4059"/>
              </a:lnSpc>
            </a:pPr>
            <a:r>
              <a:rPr lang="en-US" sz="2899" b="true">
                <a:solidFill>
                  <a:srgbClr val="000000"/>
                </a:solidFill>
                <a:latin typeface="Asap Bold"/>
                <a:ea typeface="Asap Bold"/>
                <a:cs typeface="Asap Bold"/>
                <a:sym typeface="Asap Bold"/>
              </a:rPr>
              <a:t> Đa hình qua overriding</a:t>
            </a:r>
          </a:p>
          <a:p>
            <a:pPr algn="ctr">
              <a:lnSpc>
                <a:spcPts val="3779"/>
              </a:lnSpc>
            </a:pPr>
            <a:r>
              <a:rPr lang="en-US" sz="2700" b="true">
                <a:solidFill>
                  <a:srgbClr val="000000"/>
                </a:solidFill>
                <a:latin typeface="Asap Bold"/>
                <a:ea typeface="Asap Bold"/>
                <a:cs typeface="Asap Bold"/>
                <a:sym typeface="Asap Bold"/>
              </a:rPr>
              <a:t>Các đối tượng ClientHandler đều được khởi tạo từ giao diện Runnable, cho phép chạy song song nhiều</a:t>
            </a:r>
          </a:p>
          <a:p>
            <a:pPr algn="ctr">
              <a:lnSpc>
                <a:spcPts val="3779"/>
              </a:lnSpc>
              <a:spcBef>
                <a:spcPct val="0"/>
              </a:spcBef>
            </a:pPr>
            <a:r>
              <a:rPr lang="en-US" b="true" sz="2700">
                <a:solidFill>
                  <a:srgbClr val="000000"/>
                </a:solidFill>
                <a:latin typeface="Asap Bold"/>
                <a:ea typeface="Asap Bold"/>
                <a:cs typeface="Asap Bold"/>
                <a:sym typeface="Asap Bold"/>
              </a:rPr>
              <a:t>kết nối một cách hiệu quả.</a:t>
            </a:r>
          </a:p>
        </p:txBody>
      </p:sp>
      <p:sp>
        <p:nvSpPr>
          <p:cNvPr name="TextBox 20" id="20"/>
          <p:cNvSpPr txBox="true"/>
          <p:nvPr/>
        </p:nvSpPr>
        <p:spPr>
          <a:xfrm rot="0">
            <a:off x="152400" y="7354030"/>
            <a:ext cx="6627848" cy="2405380"/>
          </a:xfrm>
          <a:prstGeom prst="rect">
            <a:avLst/>
          </a:prstGeom>
        </p:spPr>
        <p:txBody>
          <a:bodyPr anchor="t" rtlCol="false" tIns="0" lIns="0" bIns="0" rIns="0">
            <a:spAutoFit/>
          </a:bodyPr>
          <a:lstStyle/>
          <a:p>
            <a:pPr algn="ctr">
              <a:lnSpc>
                <a:spcPts val="4059"/>
              </a:lnSpc>
            </a:pPr>
            <a:r>
              <a:rPr lang="en-US" sz="2899" b="true">
                <a:solidFill>
                  <a:srgbClr val="000000"/>
                </a:solidFill>
                <a:latin typeface="Asap Bold"/>
                <a:ea typeface="Asap Bold"/>
                <a:cs typeface="Asap Bold"/>
                <a:sym typeface="Asap Bold"/>
              </a:rPr>
              <a:t> Đa hình qua interface</a:t>
            </a:r>
          </a:p>
          <a:p>
            <a:pPr algn="ctr">
              <a:lnSpc>
                <a:spcPts val="3779"/>
              </a:lnSpc>
              <a:spcBef>
                <a:spcPct val="0"/>
              </a:spcBef>
            </a:pPr>
            <a:r>
              <a:rPr lang="en-US" b="true" sz="2700">
                <a:solidFill>
                  <a:srgbClr val="000000"/>
                </a:solidFill>
                <a:latin typeface="Asap Bold"/>
                <a:ea typeface="Asap Bold"/>
                <a:cs typeface="Asap Bold"/>
                <a:sym typeface="Asap Bold"/>
              </a:rPr>
              <a:t>Lớp</a:t>
            </a:r>
            <a:r>
              <a:rPr lang="en-US" b="true" sz="2700">
                <a:solidFill>
                  <a:srgbClr val="000000"/>
                </a:solidFill>
                <a:latin typeface="Asap Bold"/>
                <a:ea typeface="Asap Bold"/>
                <a:cs typeface="Asap Bold"/>
                <a:sym typeface="Asap Bold"/>
              </a:rPr>
              <a:t> ChatViewController triển khai giao diện MessageListener và định nghĩa lại phương thức onMessageReceived(String message) theo cách riêng.</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E1EDFC"/>
        </a:solidFill>
      </p:bgPr>
    </p:bg>
    <p:spTree>
      <p:nvGrpSpPr>
        <p:cNvPr id="1" name=""/>
        <p:cNvGrpSpPr/>
        <p:nvPr/>
      </p:nvGrpSpPr>
      <p:grpSpPr>
        <a:xfrm>
          <a:off x="0" y="0"/>
          <a:ext cx="0" cy="0"/>
          <a:chOff x="0" y="0"/>
          <a:chExt cx="0" cy="0"/>
        </a:xfrm>
      </p:grpSpPr>
      <p:grpSp>
        <p:nvGrpSpPr>
          <p:cNvPr name="Group 2" id="2"/>
          <p:cNvGrpSpPr/>
          <p:nvPr/>
        </p:nvGrpSpPr>
        <p:grpSpPr>
          <a:xfrm rot="0">
            <a:off x="4103686" y="3257856"/>
            <a:ext cx="10659754" cy="3191707"/>
            <a:chOff x="0" y="0"/>
            <a:chExt cx="1128737" cy="337963"/>
          </a:xfrm>
        </p:grpSpPr>
        <p:sp>
          <p:nvSpPr>
            <p:cNvPr name="Freeform 3" id="3"/>
            <p:cNvSpPr/>
            <p:nvPr/>
          </p:nvSpPr>
          <p:spPr>
            <a:xfrm flipH="false" flipV="false" rot="0">
              <a:off x="0" y="0"/>
              <a:ext cx="1128737" cy="337963"/>
            </a:xfrm>
            <a:custGeom>
              <a:avLst/>
              <a:gdLst/>
              <a:ahLst/>
              <a:cxnLst/>
              <a:rect r="r" b="b" t="t" l="l"/>
              <a:pathLst>
                <a:path h="337963" w="1128737">
                  <a:moveTo>
                    <a:pt x="91452" y="0"/>
                  </a:moveTo>
                  <a:lnTo>
                    <a:pt x="1037285" y="0"/>
                  </a:lnTo>
                  <a:cubicBezTo>
                    <a:pt x="1087793" y="0"/>
                    <a:pt x="1128737" y="40945"/>
                    <a:pt x="1128737" y="91452"/>
                  </a:cubicBezTo>
                  <a:lnTo>
                    <a:pt x="1128737" y="246510"/>
                  </a:lnTo>
                  <a:cubicBezTo>
                    <a:pt x="1128737" y="297018"/>
                    <a:pt x="1087793" y="337963"/>
                    <a:pt x="1037285" y="337963"/>
                  </a:cubicBezTo>
                  <a:lnTo>
                    <a:pt x="91452" y="337963"/>
                  </a:lnTo>
                  <a:cubicBezTo>
                    <a:pt x="40945" y="337963"/>
                    <a:pt x="0" y="297018"/>
                    <a:pt x="0" y="246510"/>
                  </a:cubicBezTo>
                  <a:lnTo>
                    <a:pt x="0" y="91452"/>
                  </a:lnTo>
                  <a:cubicBezTo>
                    <a:pt x="0" y="40945"/>
                    <a:pt x="40945" y="0"/>
                    <a:pt x="91452" y="0"/>
                  </a:cubicBezTo>
                  <a:close/>
                </a:path>
              </a:pathLst>
            </a:custGeom>
            <a:solidFill>
              <a:srgbClr val="072E9F"/>
            </a:solidFill>
          </p:spPr>
        </p:sp>
        <p:sp>
          <p:nvSpPr>
            <p:cNvPr name="TextBox 4" id="4"/>
            <p:cNvSpPr txBox="true"/>
            <p:nvPr/>
          </p:nvSpPr>
          <p:spPr>
            <a:xfrm>
              <a:off x="0" y="-180975"/>
              <a:ext cx="1128737" cy="518938"/>
            </a:xfrm>
            <a:prstGeom prst="rect">
              <a:avLst/>
            </a:prstGeom>
          </p:spPr>
          <p:txBody>
            <a:bodyPr anchor="ctr" rtlCol="false" tIns="50800" lIns="50800" bIns="50800" rIns="50800"/>
            <a:lstStyle/>
            <a:p>
              <a:pPr algn="ctr">
                <a:lnSpc>
                  <a:spcPts val="12739"/>
                </a:lnSpc>
              </a:pPr>
              <a:r>
                <a:rPr lang="en-US" b="true" sz="9099">
                  <a:solidFill>
                    <a:srgbClr val="D7F9FD"/>
                  </a:solidFill>
                  <a:latin typeface="Cabin Bold"/>
                  <a:ea typeface="Cabin Bold"/>
                  <a:cs typeface="Cabin Bold"/>
                  <a:sym typeface="Cabin Bold"/>
                </a:rPr>
                <a:t>PHẦN 5 : DEMO</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3469396" y="2719229"/>
            <a:ext cx="2544433" cy="2544433"/>
          </a:xfrm>
          <a:custGeom>
            <a:avLst/>
            <a:gdLst/>
            <a:ahLst/>
            <a:cxnLst/>
            <a:rect r="r" b="b" t="t" l="l"/>
            <a:pathLst>
              <a:path h="2544433" w="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34454" y="2232256"/>
            <a:ext cx="2321625" cy="4787396"/>
            <a:chOff x="0" y="0"/>
            <a:chExt cx="611457" cy="1260878"/>
          </a:xfrm>
        </p:grpSpPr>
        <p:sp>
          <p:nvSpPr>
            <p:cNvPr name="Freeform 4" id="4"/>
            <p:cNvSpPr/>
            <p:nvPr/>
          </p:nvSpPr>
          <p:spPr>
            <a:xfrm flipH="false" flipV="false" rot="0">
              <a:off x="0" y="0"/>
              <a:ext cx="611457" cy="1260878"/>
            </a:xfrm>
            <a:custGeom>
              <a:avLst/>
              <a:gdLst/>
              <a:ahLst/>
              <a:cxnLst/>
              <a:rect r="r" b="b" t="t" l="l"/>
              <a:pathLst>
                <a:path h="1260878" w="611457">
                  <a:moveTo>
                    <a:pt x="170070" y="0"/>
                  </a:moveTo>
                  <a:lnTo>
                    <a:pt x="441387" y="0"/>
                  </a:lnTo>
                  <a:cubicBezTo>
                    <a:pt x="486492" y="0"/>
                    <a:pt x="529750" y="17918"/>
                    <a:pt x="561645" y="49812"/>
                  </a:cubicBezTo>
                  <a:cubicBezTo>
                    <a:pt x="593539" y="81706"/>
                    <a:pt x="611457" y="124964"/>
                    <a:pt x="611457" y="170070"/>
                  </a:cubicBezTo>
                  <a:lnTo>
                    <a:pt x="611457" y="1090808"/>
                  </a:lnTo>
                  <a:cubicBezTo>
                    <a:pt x="611457" y="1135914"/>
                    <a:pt x="593539" y="1179171"/>
                    <a:pt x="561645" y="1211066"/>
                  </a:cubicBezTo>
                  <a:cubicBezTo>
                    <a:pt x="529750" y="1242960"/>
                    <a:pt x="486492" y="1260878"/>
                    <a:pt x="441387" y="1260878"/>
                  </a:cubicBezTo>
                  <a:lnTo>
                    <a:pt x="170070" y="1260878"/>
                  </a:lnTo>
                  <a:cubicBezTo>
                    <a:pt x="124964" y="1260878"/>
                    <a:pt x="81706" y="1242960"/>
                    <a:pt x="49812" y="1211066"/>
                  </a:cubicBezTo>
                  <a:cubicBezTo>
                    <a:pt x="17918" y="1179171"/>
                    <a:pt x="0" y="1135914"/>
                    <a:pt x="0" y="1090808"/>
                  </a:cubicBezTo>
                  <a:lnTo>
                    <a:pt x="0" y="170070"/>
                  </a:lnTo>
                  <a:cubicBezTo>
                    <a:pt x="0" y="124964"/>
                    <a:pt x="17918" y="81706"/>
                    <a:pt x="49812" y="49812"/>
                  </a:cubicBezTo>
                  <a:cubicBezTo>
                    <a:pt x="81706" y="17918"/>
                    <a:pt x="124964" y="0"/>
                    <a:pt x="170070" y="0"/>
                  </a:cubicBezTo>
                  <a:close/>
                </a:path>
              </a:pathLst>
            </a:custGeom>
            <a:solidFill>
              <a:srgbClr val="5188CC"/>
            </a:solidFill>
          </p:spPr>
        </p:sp>
        <p:sp>
          <p:nvSpPr>
            <p:cNvPr name="TextBox 5" id="5"/>
            <p:cNvSpPr txBox="true"/>
            <p:nvPr/>
          </p:nvSpPr>
          <p:spPr>
            <a:xfrm>
              <a:off x="0" y="-47625"/>
              <a:ext cx="611457" cy="130850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3469396" y="1259637"/>
            <a:ext cx="3789904" cy="665701"/>
            <a:chOff x="0" y="0"/>
            <a:chExt cx="998164" cy="175329"/>
          </a:xfrm>
        </p:grpSpPr>
        <p:sp>
          <p:nvSpPr>
            <p:cNvPr name="Freeform 7" id="7"/>
            <p:cNvSpPr/>
            <p:nvPr/>
          </p:nvSpPr>
          <p:spPr>
            <a:xfrm flipH="false" flipV="false" rot="0">
              <a:off x="0" y="0"/>
              <a:ext cx="998164" cy="175329"/>
            </a:xfrm>
            <a:custGeom>
              <a:avLst/>
              <a:gdLst/>
              <a:ahLst/>
              <a:cxnLst/>
              <a:rect r="r" b="b" t="t" l="l"/>
              <a:pathLst>
                <a:path h="175329" w="998164">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8" id="8"/>
            <p:cNvSpPr txBox="true"/>
            <p:nvPr/>
          </p:nvSpPr>
          <p:spPr>
            <a:xfrm>
              <a:off x="0" y="-47625"/>
              <a:ext cx="998164" cy="222954"/>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958605" y="3307946"/>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2769424" y="2436835"/>
            <a:ext cx="806841" cy="564789"/>
          </a:xfrm>
          <a:custGeom>
            <a:avLst/>
            <a:gdLst/>
            <a:ahLst/>
            <a:cxnLst/>
            <a:rect r="r" b="b" t="t" l="l"/>
            <a:pathLst>
              <a:path h="564789" w="806841">
                <a:moveTo>
                  <a:pt x="0" y="0"/>
                </a:moveTo>
                <a:lnTo>
                  <a:pt x="806840" y="0"/>
                </a:lnTo>
                <a:lnTo>
                  <a:pt x="806840" y="564788"/>
                </a:lnTo>
                <a:lnTo>
                  <a:pt x="0" y="564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24086" y="2609344"/>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3698346" y="1332805"/>
            <a:ext cx="470450" cy="470450"/>
          </a:xfrm>
          <a:custGeom>
            <a:avLst/>
            <a:gdLst/>
            <a:ahLst/>
            <a:cxnLst/>
            <a:rect r="r" b="b" t="t" l="l"/>
            <a:pathLst>
              <a:path h="470450" w="470450">
                <a:moveTo>
                  <a:pt x="0" y="0"/>
                </a:moveTo>
                <a:lnTo>
                  <a:pt x="470451" y="0"/>
                </a:lnTo>
                <a:lnTo>
                  <a:pt x="470451" y="470450"/>
                </a:lnTo>
                <a:lnTo>
                  <a:pt x="0" y="4704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9632055" y="5568651"/>
            <a:ext cx="2839114" cy="1046394"/>
          </a:xfrm>
          <a:custGeom>
            <a:avLst/>
            <a:gdLst/>
            <a:ahLst/>
            <a:cxnLst/>
            <a:rect r="r" b="b" t="t" l="l"/>
            <a:pathLst>
              <a:path h="1046394" w="2839114">
                <a:moveTo>
                  <a:pt x="0" y="0"/>
                </a:moveTo>
                <a:lnTo>
                  <a:pt x="2839113" y="0"/>
                </a:lnTo>
                <a:lnTo>
                  <a:pt x="2839113" y="1046394"/>
                </a:lnTo>
                <a:lnTo>
                  <a:pt x="0" y="1046394"/>
                </a:lnTo>
                <a:lnTo>
                  <a:pt x="0" y="0"/>
                </a:lnTo>
                <a:close/>
              </a:path>
            </a:pathLst>
          </a:custGeom>
          <a:blipFill>
            <a:blip r:embed="rId12"/>
            <a:stretch>
              <a:fillRect l="0" t="0" r="0" b="0"/>
            </a:stretch>
          </a:blipFill>
        </p:spPr>
      </p:sp>
      <p:sp>
        <p:nvSpPr>
          <p:cNvPr name="Freeform 16" id="16"/>
          <p:cNvSpPr/>
          <p:nvPr/>
        </p:nvSpPr>
        <p:spPr>
          <a:xfrm flipH="false" flipV="false" rot="0">
            <a:off x="14632636" y="5263662"/>
            <a:ext cx="2762386" cy="1152406"/>
          </a:xfrm>
          <a:custGeom>
            <a:avLst/>
            <a:gdLst/>
            <a:ahLst/>
            <a:cxnLst/>
            <a:rect r="r" b="b" t="t" l="l"/>
            <a:pathLst>
              <a:path h="1152406" w="2762386">
                <a:moveTo>
                  <a:pt x="0" y="0"/>
                </a:moveTo>
                <a:lnTo>
                  <a:pt x="2762385" y="0"/>
                </a:lnTo>
                <a:lnTo>
                  <a:pt x="2762385" y="1152406"/>
                </a:lnTo>
                <a:lnTo>
                  <a:pt x="0" y="1152406"/>
                </a:lnTo>
                <a:lnTo>
                  <a:pt x="0" y="0"/>
                </a:lnTo>
                <a:close/>
              </a:path>
            </a:pathLst>
          </a:custGeom>
          <a:blipFill>
            <a:blip r:embed="rId13"/>
            <a:stretch>
              <a:fillRect l="0" t="0" r="0" b="0"/>
            </a:stretch>
          </a:blipFill>
        </p:spPr>
      </p:sp>
      <p:sp>
        <p:nvSpPr>
          <p:cNvPr name="TextBox 17" id="17"/>
          <p:cNvSpPr txBox="true"/>
          <p:nvPr/>
        </p:nvSpPr>
        <p:spPr>
          <a:xfrm rot="0">
            <a:off x="1324086" y="2985755"/>
            <a:ext cx="9712283" cy="4527239"/>
          </a:xfrm>
          <a:prstGeom prst="rect">
            <a:avLst/>
          </a:prstGeom>
        </p:spPr>
        <p:txBody>
          <a:bodyPr anchor="t" rtlCol="false" tIns="0" lIns="0" bIns="0" rIns="0">
            <a:spAutoFit/>
          </a:bodyPr>
          <a:lstStyle/>
          <a:p>
            <a:pPr algn="l">
              <a:lnSpc>
                <a:spcPts val="3981"/>
              </a:lnSpc>
            </a:pPr>
            <a:r>
              <a:rPr lang="en-US" sz="3039" b="true">
                <a:solidFill>
                  <a:srgbClr val="021828"/>
                </a:solidFill>
                <a:latin typeface="Barlow Condensed Bold"/>
                <a:ea typeface="Barlow Condensed Bold"/>
                <a:cs typeface="Barlow Condensed Bold"/>
                <a:sym typeface="Barlow Condensed Bold"/>
              </a:rPr>
              <a:t>Trong xu thế AI phát triển mạnh, nhu cầu xây dựng các ứng dụng tích hợp chatbot thông minh với khả năng giao tiếp thời gian thực và giao diện thân thiện ngày càng trở nên thiết yếu</a:t>
            </a:r>
          </a:p>
          <a:p>
            <a:pPr algn="l">
              <a:lnSpc>
                <a:spcPts val="3981"/>
              </a:lnSpc>
            </a:pPr>
            <a:r>
              <a:rPr lang="en-US" sz="3039" b="true">
                <a:solidFill>
                  <a:srgbClr val="021828"/>
                </a:solidFill>
                <a:latin typeface="Barlow Condensed Bold"/>
                <a:ea typeface="Barlow Condensed Bold"/>
                <a:cs typeface="Barlow Condensed Bold"/>
                <a:sym typeface="Barlow Condensed Bold"/>
              </a:rPr>
              <a:t> Dự án này nhằm giải quyết bài toán đó bằng cách kết hợp:</a:t>
            </a:r>
          </a:p>
          <a:p>
            <a:pPr algn="l" marL="656218" indent="-328109" lvl="1">
              <a:lnSpc>
                <a:spcPts val="3981"/>
              </a:lnSpc>
              <a:buFont typeface="Arial"/>
              <a:buChar char="•"/>
            </a:pPr>
            <a:r>
              <a:rPr lang="en-US" b="true" sz="3039">
                <a:solidFill>
                  <a:srgbClr val="021828"/>
                </a:solidFill>
                <a:latin typeface="Barlow Condensed Bold"/>
                <a:ea typeface="Barlow Condensed Bold"/>
                <a:cs typeface="Barlow Condensed Bold"/>
                <a:sym typeface="Barlow Condensed Bold"/>
              </a:rPr>
              <a:t>AI Gemini của Google,</a:t>
            </a:r>
          </a:p>
          <a:p>
            <a:pPr algn="l" marL="656218" indent="-328109" lvl="1">
              <a:lnSpc>
                <a:spcPts val="3981"/>
              </a:lnSpc>
              <a:buFont typeface="Arial"/>
              <a:buChar char="•"/>
            </a:pPr>
            <a:r>
              <a:rPr lang="en-US" b="true" sz="3039">
                <a:solidFill>
                  <a:srgbClr val="021828"/>
                </a:solidFill>
                <a:latin typeface="Barlow Condensed Bold"/>
                <a:ea typeface="Barlow Condensed Bold"/>
                <a:cs typeface="Barlow Condensed Bold"/>
                <a:sym typeface="Barlow Condensed Bold"/>
              </a:rPr>
              <a:t>JavaFX, CSS cho giao diện,</a:t>
            </a:r>
          </a:p>
          <a:p>
            <a:pPr algn="l" marL="656218" indent="-328109" lvl="1">
              <a:lnSpc>
                <a:spcPts val="3981"/>
              </a:lnSpc>
              <a:buFont typeface="Arial"/>
              <a:buChar char="•"/>
            </a:pPr>
            <a:r>
              <a:rPr lang="en-US" b="true" sz="3039">
                <a:solidFill>
                  <a:srgbClr val="021828"/>
                </a:solidFill>
                <a:latin typeface="Barlow Condensed Bold"/>
                <a:ea typeface="Barlow Condensed Bold"/>
                <a:cs typeface="Barlow Condensed Bold"/>
                <a:sym typeface="Barlow Condensed Bold"/>
              </a:rPr>
              <a:t>Socket TCP để hỗ trợ chat real-time,</a:t>
            </a:r>
          </a:p>
          <a:p>
            <a:pPr algn="l" marL="656218" indent="-328109" lvl="1">
              <a:lnSpc>
                <a:spcPts val="3981"/>
              </a:lnSpc>
              <a:buFont typeface="Arial"/>
              <a:buChar char="•"/>
            </a:pPr>
            <a:r>
              <a:rPr lang="en-US" b="true" sz="3039">
                <a:solidFill>
                  <a:srgbClr val="021828"/>
                </a:solidFill>
                <a:latin typeface="Barlow Condensed Bold"/>
                <a:ea typeface="Barlow Condensed Bold"/>
                <a:cs typeface="Barlow Condensed Bold"/>
                <a:sym typeface="Barlow Condensed Bold"/>
              </a:rPr>
              <a:t>Và SQLite để lưu trữ dữ liệu người dùng.</a:t>
            </a:r>
          </a:p>
          <a:p>
            <a:pPr algn="l">
              <a:lnSpc>
                <a:spcPts val="3981"/>
              </a:lnSpc>
            </a:pPr>
          </a:p>
        </p:txBody>
      </p:sp>
      <p:sp>
        <p:nvSpPr>
          <p:cNvPr name="Freeform 18" id="18"/>
          <p:cNvSpPr/>
          <p:nvPr/>
        </p:nvSpPr>
        <p:spPr>
          <a:xfrm flipH="false" flipV="false" rot="0">
            <a:off x="13068514" y="3185452"/>
            <a:ext cx="1440501" cy="1440501"/>
          </a:xfrm>
          <a:custGeom>
            <a:avLst/>
            <a:gdLst/>
            <a:ahLst/>
            <a:cxnLst/>
            <a:rect r="r" b="b" t="t" l="l"/>
            <a:pathLst>
              <a:path h="1440501" w="1440501">
                <a:moveTo>
                  <a:pt x="0" y="0"/>
                </a:moveTo>
                <a:lnTo>
                  <a:pt x="1440501" y="0"/>
                </a:lnTo>
                <a:lnTo>
                  <a:pt x="1440501" y="1440502"/>
                </a:lnTo>
                <a:lnTo>
                  <a:pt x="0" y="1440502"/>
                </a:lnTo>
                <a:lnTo>
                  <a:pt x="0" y="0"/>
                </a:lnTo>
                <a:close/>
              </a:path>
            </a:pathLst>
          </a:custGeom>
          <a:blipFill>
            <a:blip r:embed="rId14"/>
            <a:stretch>
              <a:fillRect l="0" t="0" r="0" b="0"/>
            </a:stretch>
          </a:blipFill>
        </p:spPr>
      </p:sp>
      <p:sp>
        <p:nvSpPr>
          <p:cNvPr name="Freeform 19" id="19"/>
          <p:cNvSpPr/>
          <p:nvPr/>
        </p:nvSpPr>
        <p:spPr>
          <a:xfrm flipH="false" flipV="false" rot="0">
            <a:off x="12050286" y="7853295"/>
            <a:ext cx="3476957" cy="1647208"/>
          </a:xfrm>
          <a:custGeom>
            <a:avLst/>
            <a:gdLst/>
            <a:ahLst/>
            <a:cxnLst/>
            <a:rect r="r" b="b" t="t" l="l"/>
            <a:pathLst>
              <a:path h="1647208" w="3476957">
                <a:moveTo>
                  <a:pt x="0" y="0"/>
                </a:moveTo>
                <a:lnTo>
                  <a:pt x="3476957" y="0"/>
                </a:lnTo>
                <a:lnTo>
                  <a:pt x="3476957" y="1647209"/>
                </a:lnTo>
                <a:lnTo>
                  <a:pt x="0" y="1647209"/>
                </a:lnTo>
                <a:lnTo>
                  <a:pt x="0" y="0"/>
                </a:lnTo>
                <a:close/>
              </a:path>
            </a:pathLst>
          </a:custGeom>
          <a:blipFill>
            <a:blip r:embed="rId15"/>
            <a:stretch>
              <a:fillRect l="0" t="0" r="0" b="0"/>
            </a:stretch>
          </a:blipFill>
        </p:spPr>
      </p:sp>
      <p:sp>
        <p:nvSpPr>
          <p:cNvPr name="TextBox 20" id="20"/>
          <p:cNvSpPr txBox="true"/>
          <p:nvPr/>
        </p:nvSpPr>
        <p:spPr>
          <a:xfrm rot="0">
            <a:off x="1324086" y="895548"/>
            <a:ext cx="9528554" cy="1713796"/>
          </a:xfrm>
          <a:prstGeom prst="rect">
            <a:avLst/>
          </a:prstGeom>
        </p:spPr>
        <p:txBody>
          <a:bodyPr anchor="t" rtlCol="false" tIns="0" lIns="0" bIns="0" rIns="0">
            <a:spAutoFit/>
          </a:bodyPr>
          <a:lstStyle/>
          <a:p>
            <a:pPr algn="l">
              <a:lnSpc>
                <a:spcPts val="13945"/>
              </a:lnSpc>
            </a:pPr>
            <a:r>
              <a:rPr lang="en-US" b="true" sz="10179" spc="111">
                <a:solidFill>
                  <a:srgbClr val="0E2F5F"/>
                </a:solidFill>
                <a:latin typeface="Barlow Condensed Heavy"/>
                <a:ea typeface="Barlow Condensed Heavy"/>
                <a:cs typeface="Barlow Condensed Heavy"/>
                <a:sym typeface="Barlow Condensed Heavy"/>
              </a:rPr>
              <a:t>TỔNG QUAN DỰ ÁN</a:t>
            </a:r>
          </a:p>
        </p:txBody>
      </p:sp>
      <p:sp>
        <p:nvSpPr>
          <p:cNvPr name="TextBox 21" id="21"/>
          <p:cNvSpPr txBox="true"/>
          <p:nvPr/>
        </p:nvSpPr>
        <p:spPr>
          <a:xfrm rot="0">
            <a:off x="14509015" y="1415172"/>
            <a:ext cx="3009626" cy="306958"/>
          </a:xfrm>
          <a:prstGeom prst="rect">
            <a:avLst/>
          </a:prstGeom>
        </p:spPr>
        <p:txBody>
          <a:bodyPr anchor="t" rtlCol="false" tIns="0" lIns="0" bIns="0" rIns="0">
            <a:spAutoFit/>
          </a:bodyPr>
          <a:lstStyle/>
          <a:p>
            <a:pPr algn="l">
              <a:lnSpc>
                <a:spcPts val="2413"/>
              </a:lnSpc>
            </a:pPr>
            <a:r>
              <a:rPr lang="en-US" sz="1900">
                <a:solidFill>
                  <a:srgbClr val="FFFFFF"/>
                </a:solidFill>
                <a:latin typeface="Aileron"/>
                <a:ea typeface="Aileron"/>
                <a:cs typeface="Aileron"/>
                <a:sym typeface="Aileron"/>
              </a:rPr>
              <a:t>www.hust.edu.vn</a:t>
            </a:r>
          </a:p>
        </p:txBody>
      </p:sp>
      <p:sp>
        <p:nvSpPr>
          <p:cNvPr name="TextBox 22" id="22"/>
          <p:cNvSpPr txBox="true"/>
          <p:nvPr/>
        </p:nvSpPr>
        <p:spPr>
          <a:xfrm rot="0">
            <a:off x="575232" y="90170"/>
            <a:ext cx="9734623" cy="938530"/>
          </a:xfrm>
          <a:prstGeom prst="rect">
            <a:avLst/>
          </a:prstGeom>
        </p:spPr>
        <p:txBody>
          <a:bodyPr anchor="t" rtlCol="false" tIns="0" lIns="0" bIns="0" rIns="0">
            <a:spAutoFit/>
          </a:bodyPr>
          <a:lstStyle/>
          <a:p>
            <a:pPr algn="l">
              <a:lnSpc>
                <a:spcPts val="7534"/>
              </a:lnSpc>
            </a:pPr>
            <a:r>
              <a:rPr lang="en-US" b="true" sz="5499" spc="60">
                <a:solidFill>
                  <a:srgbClr val="0E2F5F"/>
                </a:solidFill>
                <a:latin typeface="Barlow Condensed Heavy"/>
                <a:ea typeface="Barlow Condensed Heavy"/>
                <a:cs typeface="Barlow Condensed Heavy"/>
                <a:sym typeface="Barlow Condensed Heavy"/>
              </a:rPr>
              <a:t>PHẦN 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8365078" y="7915355"/>
            <a:ext cx="5596181" cy="1271130"/>
            <a:chOff x="0" y="0"/>
            <a:chExt cx="1473891" cy="334783"/>
          </a:xfrm>
        </p:grpSpPr>
        <p:sp>
          <p:nvSpPr>
            <p:cNvPr name="Freeform 3" id="3"/>
            <p:cNvSpPr/>
            <p:nvPr/>
          </p:nvSpPr>
          <p:spPr>
            <a:xfrm flipH="false" flipV="false" rot="0">
              <a:off x="0" y="0"/>
              <a:ext cx="1473891" cy="334783"/>
            </a:xfrm>
            <a:custGeom>
              <a:avLst/>
              <a:gdLst/>
              <a:ahLst/>
              <a:cxnLst/>
              <a:rect r="r" b="b" t="t" l="l"/>
              <a:pathLst>
                <a:path h="334783" w="1473891">
                  <a:moveTo>
                    <a:pt x="70555" y="0"/>
                  </a:moveTo>
                  <a:lnTo>
                    <a:pt x="1403336" y="0"/>
                  </a:lnTo>
                  <a:cubicBezTo>
                    <a:pt x="1442303" y="0"/>
                    <a:pt x="1473891" y="31588"/>
                    <a:pt x="1473891" y="70555"/>
                  </a:cubicBezTo>
                  <a:lnTo>
                    <a:pt x="1473891" y="264228"/>
                  </a:lnTo>
                  <a:cubicBezTo>
                    <a:pt x="1473891" y="303195"/>
                    <a:pt x="1442303" y="334783"/>
                    <a:pt x="1403336" y="334783"/>
                  </a:cubicBezTo>
                  <a:lnTo>
                    <a:pt x="70555" y="334783"/>
                  </a:lnTo>
                  <a:cubicBezTo>
                    <a:pt x="51843" y="334783"/>
                    <a:pt x="33897" y="327350"/>
                    <a:pt x="20665" y="314118"/>
                  </a:cubicBezTo>
                  <a:cubicBezTo>
                    <a:pt x="7433" y="300887"/>
                    <a:pt x="0" y="282941"/>
                    <a:pt x="0" y="264228"/>
                  </a:cubicBezTo>
                  <a:lnTo>
                    <a:pt x="0" y="70555"/>
                  </a:lnTo>
                  <a:cubicBezTo>
                    <a:pt x="0" y="31588"/>
                    <a:pt x="31588" y="0"/>
                    <a:pt x="70555" y="0"/>
                  </a:cubicBezTo>
                  <a:close/>
                </a:path>
              </a:pathLst>
            </a:custGeom>
            <a:solidFill>
              <a:srgbClr val="3A577B"/>
            </a:solidFill>
          </p:spPr>
        </p:sp>
        <p:sp>
          <p:nvSpPr>
            <p:cNvPr name="TextBox 4" id="4"/>
            <p:cNvSpPr txBox="true"/>
            <p:nvPr/>
          </p:nvSpPr>
          <p:spPr>
            <a:xfrm>
              <a:off x="0" y="-47625"/>
              <a:ext cx="1473891" cy="382408"/>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8270854" y="5809201"/>
            <a:ext cx="5690405" cy="1610869"/>
            <a:chOff x="0" y="0"/>
            <a:chExt cx="1498707" cy="424262"/>
          </a:xfrm>
        </p:grpSpPr>
        <p:sp>
          <p:nvSpPr>
            <p:cNvPr name="Freeform 6" id="6"/>
            <p:cNvSpPr/>
            <p:nvPr/>
          </p:nvSpPr>
          <p:spPr>
            <a:xfrm flipH="false" flipV="false" rot="0">
              <a:off x="0" y="0"/>
              <a:ext cx="1498707" cy="424262"/>
            </a:xfrm>
            <a:custGeom>
              <a:avLst/>
              <a:gdLst/>
              <a:ahLst/>
              <a:cxnLst/>
              <a:rect r="r" b="b" t="t" l="l"/>
              <a:pathLst>
                <a:path h="424262" w="1498707">
                  <a:moveTo>
                    <a:pt x="69387" y="0"/>
                  </a:moveTo>
                  <a:lnTo>
                    <a:pt x="1429321" y="0"/>
                  </a:lnTo>
                  <a:cubicBezTo>
                    <a:pt x="1467642" y="0"/>
                    <a:pt x="1498707" y="31065"/>
                    <a:pt x="1498707" y="69387"/>
                  </a:cubicBezTo>
                  <a:lnTo>
                    <a:pt x="1498707" y="354875"/>
                  </a:lnTo>
                  <a:cubicBezTo>
                    <a:pt x="1498707" y="393196"/>
                    <a:pt x="1467642" y="424262"/>
                    <a:pt x="1429321" y="424262"/>
                  </a:cubicBezTo>
                  <a:lnTo>
                    <a:pt x="69387" y="424262"/>
                  </a:lnTo>
                  <a:cubicBezTo>
                    <a:pt x="31065" y="424262"/>
                    <a:pt x="0" y="393196"/>
                    <a:pt x="0" y="354875"/>
                  </a:cubicBezTo>
                  <a:lnTo>
                    <a:pt x="0" y="69387"/>
                  </a:lnTo>
                  <a:cubicBezTo>
                    <a:pt x="0" y="31065"/>
                    <a:pt x="31065" y="0"/>
                    <a:pt x="69387" y="0"/>
                  </a:cubicBezTo>
                  <a:close/>
                </a:path>
              </a:pathLst>
            </a:custGeom>
            <a:solidFill>
              <a:srgbClr val="3A577B"/>
            </a:solidFill>
          </p:spPr>
        </p:sp>
        <p:sp>
          <p:nvSpPr>
            <p:cNvPr name="TextBox 7" id="7"/>
            <p:cNvSpPr txBox="true"/>
            <p:nvPr/>
          </p:nvSpPr>
          <p:spPr>
            <a:xfrm>
              <a:off x="0" y="-47625"/>
              <a:ext cx="1498707" cy="471887"/>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7209818" y="6281785"/>
            <a:ext cx="665701" cy="665701"/>
          </a:xfrm>
          <a:custGeom>
            <a:avLst/>
            <a:gdLst/>
            <a:ahLst/>
            <a:cxnLst/>
            <a:rect r="r" b="b" t="t" l="l"/>
            <a:pathLst>
              <a:path h="665701" w="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209818" y="8336785"/>
            <a:ext cx="665701" cy="665701"/>
          </a:xfrm>
          <a:custGeom>
            <a:avLst/>
            <a:gdLst/>
            <a:ahLst/>
            <a:cxnLst/>
            <a:rect r="r" b="b" t="t" l="l"/>
            <a:pathLst>
              <a:path h="665701" w="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862377" y="5668814"/>
            <a:ext cx="5650143" cy="3719500"/>
            <a:chOff x="0" y="0"/>
            <a:chExt cx="1488104" cy="979621"/>
          </a:xfrm>
        </p:grpSpPr>
        <p:sp>
          <p:nvSpPr>
            <p:cNvPr name="Freeform 11" id="11"/>
            <p:cNvSpPr/>
            <p:nvPr/>
          </p:nvSpPr>
          <p:spPr>
            <a:xfrm flipH="false" flipV="false" rot="0">
              <a:off x="0" y="0"/>
              <a:ext cx="1488104" cy="979621"/>
            </a:xfrm>
            <a:custGeom>
              <a:avLst/>
              <a:gdLst/>
              <a:ahLst/>
              <a:cxnLst/>
              <a:rect r="r" b="b" t="t" l="l"/>
              <a:pathLst>
                <a:path h="979621" w="1488104">
                  <a:moveTo>
                    <a:pt x="0" y="0"/>
                  </a:moveTo>
                  <a:lnTo>
                    <a:pt x="1488104" y="0"/>
                  </a:lnTo>
                  <a:lnTo>
                    <a:pt x="1488104" y="979621"/>
                  </a:lnTo>
                  <a:lnTo>
                    <a:pt x="0" y="979621"/>
                  </a:lnTo>
                  <a:close/>
                </a:path>
              </a:pathLst>
            </a:custGeom>
            <a:solidFill>
              <a:srgbClr val="3A577B"/>
            </a:solidFill>
          </p:spPr>
        </p:sp>
        <p:sp>
          <p:nvSpPr>
            <p:cNvPr name="TextBox 12" id="12"/>
            <p:cNvSpPr txBox="true"/>
            <p:nvPr/>
          </p:nvSpPr>
          <p:spPr>
            <a:xfrm>
              <a:off x="0" y="-47625"/>
              <a:ext cx="1488104" cy="1027246"/>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655657" y="5581838"/>
            <a:ext cx="5650143" cy="3676462"/>
            <a:chOff x="0" y="0"/>
            <a:chExt cx="1488104" cy="968286"/>
          </a:xfrm>
        </p:grpSpPr>
        <p:sp>
          <p:nvSpPr>
            <p:cNvPr name="Freeform 14" id="14"/>
            <p:cNvSpPr/>
            <p:nvPr/>
          </p:nvSpPr>
          <p:spPr>
            <a:xfrm flipH="false" flipV="false" rot="0">
              <a:off x="0" y="0"/>
              <a:ext cx="1488104" cy="968286"/>
            </a:xfrm>
            <a:custGeom>
              <a:avLst/>
              <a:gdLst/>
              <a:ahLst/>
              <a:cxnLst/>
              <a:rect r="r" b="b" t="t" l="l"/>
              <a:pathLst>
                <a:path h="968286" w="1488104">
                  <a:moveTo>
                    <a:pt x="0" y="0"/>
                  </a:moveTo>
                  <a:lnTo>
                    <a:pt x="1488104" y="0"/>
                  </a:lnTo>
                  <a:lnTo>
                    <a:pt x="1488104" y="968286"/>
                  </a:lnTo>
                  <a:lnTo>
                    <a:pt x="0" y="968286"/>
                  </a:lnTo>
                  <a:close/>
                </a:path>
              </a:pathLst>
            </a:custGeom>
            <a:solidFill>
              <a:srgbClr val="E1EDFC"/>
            </a:solidFill>
          </p:spPr>
        </p:sp>
        <p:sp>
          <p:nvSpPr>
            <p:cNvPr name="TextBox 15" id="15"/>
            <p:cNvSpPr txBox="true"/>
            <p:nvPr/>
          </p:nvSpPr>
          <p:spPr>
            <a:xfrm>
              <a:off x="0" y="-47625"/>
              <a:ext cx="1488104" cy="1015911"/>
            </a:xfrm>
            <a:prstGeom prst="rect">
              <a:avLst/>
            </a:prstGeom>
          </p:spPr>
          <p:txBody>
            <a:bodyPr anchor="ctr" rtlCol="false" tIns="50800" lIns="50800" bIns="50800" rIns="50800"/>
            <a:lstStyle/>
            <a:p>
              <a:pPr algn="ctr">
                <a:lnSpc>
                  <a:spcPts val="2800"/>
                </a:lnSpc>
              </a:pPr>
            </a:p>
          </p:txBody>
        </p:sp>
      </p:grpSp>
      <p:sp>
        <p:nvSpPr>
          <p:cNvPr name="Freeform 16" id="16"/>
          <p:cNvSpPr/>
          <p:nvPr/>
        </p:nvSpPr>
        <p:spPr>
          <a:xfrm flipH="false" flipV="false" rot="0">
            <a:off x="12367814" y="-1205189"/>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7" id="17"/>
          <p:cNvGrpSpPr/>
          <p:nvPr/>
        </p:nvGrpSpPr>
        <p:grpSpPr>
          <a:xfrm rot="0">
            <a:off x="14342259" y="-126650"/>
            <a:ext cx="3903797" cy="10287000"/>
            <a:chOff x="0" y="0"/>
            <a:chExt cx="604800" cy="1593725"/>
          </a:xfrm>
        </p:grpSpPr>
        <p:sp>
          <p:nvSpPr>
            <p:cNvPr name="Freeform 18" id="18"/>
            <p:cNvSpPr/>
            <p:nvPr/>
          </p:nvSpPr>
          <p:spPr>
            <a:xfrm flipH="false" flipV="false" rot="0">
              <a:off x="0" y="0"/>
              <a:ext cx="604800" cy="1593725"/>
            </a:xfrm>
            <a:custGeom>
              <a:avLst/>
              <a:gdLst/>
              <a:ahLst/>
              <a:cxnLst/>
              <a:rect r="r" b="b" t="t" l="l"/>
              <a:pathLst>
                <a:path h="1593725" w="604800">
                  <a:moveTo>
                    <a:pt x="0" y="0"/>
                  </a:moveTo>
                  <a:lnTo>
                    <a:pt x="604800" y="0"/>
                  </a:lnTo>
                  <a:lnTo>
                    <a:pt x="604800" y="1593725"/>
                  </a:lnTo>
                  <a:lnTo>
                    <a:pt x="0" y="1593725"/>
                  </a:lnTo>
                  <a:close/>
                </a:path>
              </a:pathLst>
            </a:custGeom>
            <a:blipFill>
              <a:blip r:embed="rId6"/>
              <a:stretch>
                <a:fillRect l="-147634" t="0" r="-147634" b="0"/>
              </a:stretch>
            </a:blipFill>
          </p:spPr>
        </p:sp>
      </p:grpSp>
      <p:sp>
        <p:nvSpPr>
          <p:cNvPr name="Freeform 19" id="19"/>
          <p:cNvSpPr/>
          <p:nvPr/>
        </p:nvSpPr>
        <p:spPr>
          <a:xfrm flipH="false" flipV="false" rot="0">
            <a:off x="1028700" y="7252027"/>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10574039" y="1028700"/>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2298590" y="544972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2" id="22"/>
          <p:cNvGrpSpPr/>
          <p:nvPr/>
        </p:nvGrpSpPr>
        <p:grpSpPr>
          <a:xfrm rot="0">
            <a:off x="8270854" y="3567742"/>
            <a:ext cx="5690405" cy="1700811"/>
            <a:chOff x="0" y="0"/>
            <a:chExt cx="1498707" cy="447950"/>
          </a:xfrm>
        </p:grpSpPr>
        <p:sp>
          <p:nvSpPr>
            <p:cNvPr name="Freeform 23" id="23"/>
            <p:cNvSpPr/>
            <p:nvPr/>
          </p:nvSpPr>
          <p:spPr>
            <a:xfrm flipH="false" flipV="false" rot="0">
              <a:off x="0" y="0"/>
              <a:ext cx="1498707" cy="447950"/>
            </a:xfrm>
            <a:custGeom>
              <a:avLst/>
              <a:gdLst/>
              <a:ahLst/>
              <a:cxnLst/>
              <a:rect r="r" b="b" t="t" l="l"/>
              <a:pathLst>
                <a:path h="447950" w="1498707">
                  <a:moveTo>
                    <a:pt x="69387" y="0"/>
                  </a:moveTo>
                  <a:lnTo>
                    <a:pt x="1429321" y="0"/>
                  </a:lnTo>
                  <a:cubicBezTo>
                    <a:pt x="1467642" y="0"/>
                    <a:pt x="1498707" y="31065"/>
                    <a:pt x="1498707" y="69387"/>
                  </a:cubicBezTo>
                  <a:lnTo>
                    <a:pt x="1498707" y="378564"/>
                  </a:lnTo>
                  <a:cubicBezTo>
                    <a:pt x="1498707" y="416885"/>
                    <a:pt x="1467642" y="447950"/>
                    <a:pt x="1429321" y="447950"/>
                  </a:cubicBezTo>
                  <a:lnTo>
                    <a:pt x="69387" y="447950"/>
                  </a:lnTo>
                  <a:cubicBezTo>
                    <a:pt x="31065" y="447950"/>
                    <a:pt x="0" y="416885"/>
                    <a:pt x="0" y="378564"/>
                  </a:cubicBezTo>
                  <a:lnTo>
                    <a:pt x="0" y="69387"/>
                  </a:lnTo>
                  <a:cubicBezTo>
                    <a:pt x="0" y="31065"/>
                    <a:pt x="31065" y="0"/>
                    <a:pt x="69387" y="0"/>
                  </a:cubicBezTo>
                  <a:close/>
                </a:path>
              </a:pathLst>
            </a:custGeom>
            <a:solidFill>
              <a:srgbClr val="3A577B"/>
            </a:solidFill>
          </p:spPr>
        </p:sp>
        <p:sp>
          <p:nvSpPr>
            <p:cNvPr name="TextBox 24" id="24"/>
            <p:cNvSpPr txBox="true"/>
            <p:nvPr/>
          </p:nvSpPr>
          <p:spPr>
            <a:xfrm>
              <a:off x="0" y="-47625"/>
              <a:ext cx="1498707" cy="495575"/>
            </a:xfrm>
            <a:prstGeom prst="rect">
              <a:avLst/>
            </a:prstGeom>
          </p:spPr>
          <p:txBody>
            <a:bodyPr anchor="ctr" rtlCol="false" tIns="50800" lIns="50800" bIns="50800" rIns="50800"/>
            <a:lstStyle/>
            <a:p>
              <a:pPr algn="ctr">
                <a:lnSpc>
                  <a:spcPts val="2800"/>
                </a:lnSpc>
              </a:pPr>
            </a:p>
          </p:txBody>
        </p:sp>
      </p:grpSp>
      <p:sp>
        <p:nvSpPr>
          <p:cNvPr name="Freeform 25" id="25"/>
          <p:cNvSpPr/>
          <p:nvPr/>
        </p:nvSpPr>
        <p:spPr>
          <a:xfrm flipH="false" flipV="false" rot="0">
            <a:off x="7209818" y="4085297"/>
            <a:ext cx="665701" cy="665701"/>
          </a:xfrm>
          <a:custGeom>
            <a:avLst/>
            <a:gdLst/>
            <a:ahLst/>
            <a:cxnLst/>
            <a:rect r="r" b="b" t="t" l="l"/>
            <a:pathLst>
              <a:path h="665701" w="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6" id="26"/>
          <p:cNvSpPr txBox="true"/>
          <p:nvPr/>
        </p:nvSpPr>
        <p:spPr>
          <a:xfrm rot="0">
            <a:off x="841043" y="1053803"/>
            <a:ext cx="7893447" cy="880426"/>
          </a:xfrm>
          <a:prstGeom prst="rect">
            <a:avLst/>
          </a:prstGeom>
        </p:spPr>
        <p:txBody>
          <a:bodyPr anchor="t" rtlCol="false" tIns="0" lIns="0" bIns="0" rIns="0">
            <a:spAutoFit/>
          </a:bodyPr>
          <a:lstStyle/>
          <a:p>
            <a:pPr algn="ctr" marL="0" indent="0" lvl="0">
              <a:lnSpc>
                <a:spcPts val="6970"/>
              </a:lnSpc>
              <a:spcBef>
                <a:spcPct val="0"/>
              </a:spcBef>
            </a:pPr>
            <a:r>
              <a:rPr lang="en-US" b="true" sz="5488">
                <a:solidFill>
                  <a:srgbClr val="0E2F5F"/>
                </a:solidFill>
                <a:latin typeface="Barlow Condensed Heavy"/>
                <a:ea typeface="Barlow Condensed Heavy"/>
                <a:cs typeface="Barlow Condensed Heavy"/>
                <a:sym typeface="Barlow Condensed Heavy"/>
              </a:rPr>
              <a:t>Mục tiêu chính của dự án</a:t>
            </a:r>
          </a:p>
        </p:txBody>
      </p:sp>
      <p:sp>
        <p:nvSpPr>
          <p:cNvPr name="TextBox 27" id="27"/>
          <p:cNvSpPr txBox="true"/>
          <p:nvPr/>
        </p:nvSpPr>
        <p:spPr>
          <a:xfrm rot="0">
            <a:off x="1028700" y="3010554"/>
            <a:ext cx="5785783" cy="1523998"/>
          </a:xfrm>
          <a:prstGeom prst="rect">
            <a:avLst/>
          </a:prstGeom>
        </p:spPr>
        <p:txBody>
          <a:bodyPr anchor="t" rtlCol="false" tIns="0" lIns="0" bIns="0" rIns="0">
            <a:spAutoFit/>
          </a:bodyPr>
          <a:lstStyle/>
          <a:p>
            <a:pPr algn="just" marL="0" indent="0" lvl="0">
              <a:lnSpc>
                <a:spcPts val="4064"/>
              </a:lnSpc>
              <a:spcBef>
                <a:spcPct val="0"/>
              </a:spcBef>
            </a:pPr>
            <a:r>
              <a:rPr lang="en-US" b="true" sz="2903">
                <a:solidFill>
                  <a:srgbClr val="021828"/>
                </a:solidFill>
                <a:latin typeface="Aileron Bold"/>
                <a:ea typeface="Aileron Bold"/>
                <a:cs typeface="Aileron Bold"/>
                <a:sym typeface="Aileron Bold"/>
              </a:rPr>
              <a:t>Xây dựng một ứng dụng nhắn tin chatbot hoàn chỉnh, với các đặc điểm nổi bật:</a:t>
            </a:r>
          </a:p>
        </p:txBody>
      </p:sp>
      <p:sp>
        <p:nvSpPr>
          <p:cNvPr name="TextBox 28" id="28"/>
          <p:cNvSpPr txBox="true"/>
          <p:nvPr/>
        </p:nvSpPr>
        <p:spPr>
          <a:xfrm rot="0">
            <a:off x="8942786" y="5969483"/>
            <a:ext cx="4346541" cy="1242679"/>
          </a:xfrm>
          <a:prstGeom prst="rect">
            <a:avLst/>
          </a:prstGeom>
        </p:spPr>
        <p:txBody>
          <a:bodyPr anchor="t" rtlCol="false" tIns="0" lIns="0" bIns="0" rIns="0">
            <a:spAutoFit/>
          </a:bodyPr>
          <a:lstStyle/>
          <a:p>
            <a:pPr algn="ctr">
              <a:lnSpc>
                <a:spcPts val="3370"/>
              </a:lnSpc>
            </a:pPr>
            <a:r>
              <a:rPr lang="en-US" sz="2407" b="true">
                <a:solidFill>
                  <a:srgbClr val="FFFFFF"/>
                </a:solidFill>
                <a:latin typeface="Aileron Ultra-Bold"/>
                <a:ea typeface="Aileron Ultra-Bold"/>
                <a:cs typeface="Aileron Ultra-Bold"/>
                <a:sym typeface="Aileron Ultra-Bold"/>
              </a:rPr>
              <a:t>Giao tiếp thời gian thực giữa người dùng qua mạng nội bộ.</a:t>
            </a:r>
          </a:p>
        </p:txBody>
      </p:sp>
      <p:sp>
        <p:nvSpPr>
          <p:cNvPr name="TextBox 29" id="29"/>
          <p:cNvSpPr txBox="true"/>
          <p:nvPr/>
        </p:nvSpPr>
        <p:spPr>
          <a:xfrm rot="0">
            <a:off x="9046232" y="8153494"/>
            <a:ext cx="4282075" cy="821955"/>
          </a:xfrm>
          <a:prstGeom prst="rect">
            <a:avLst/>
          </a:prstGeom>
        </p:spPr>
        <p:txBody>
          <a:bodyPr anchor="t" rtlCol="false" tIns="0" lIns="0" bIns="0" rIns="0">
            <a:spAutoFit/>
          </a:bodyPr>
          <a:lstStyle/>
          <a:p>
            <a:pPr algn="ctr">
              <a:lnSpc>
                <a:spcPts val="3320"/>
              </a:lnSpc>
            </a:pPr>
            <a:r>
              <a:rPr lang="en-US" sz="2371" b="true">
                <a:solidFill>
                  <a:srgbClr val="FFFFFF"/>
                </a:solidFill>
                <a:latin typeface="Aileron Ultra-Bold"/>
                <a:ea typeface="Aileron Ultra-Bold"/>
                <a:cs typeface="Aileron Ultra-Bold"/>
                <a:sym typeface="Aileron Ultra-Bold"/>
              </a:rPr>
              <a:t>Ghi lại toàn bộ lịch sử hội thoại dưới dạng text </a:t>
            </a:r>
          </a:p>
        </p:txBody>
      </p:sp>
      <p:sp>
        <p:nvSpPr>
          <p:cNvPr name="TextBox 30" id="30"/>
          <p:cNvSpPr txBox="true"/>
          <p:nvPr/>
        </p:nvSpPr>
        <p:spPr>
          <a:xfrm rot="0">
            <a:off x="8547048" y="3762295"/>
            <a:ext cx="5138018" cy="1254555"/>
          </a:xfrm>
          <a:prstGeom prst="rect">
            <a:avLst/>
          </a:prstGeom>
        </p:spPr>
        <p:txBody>
          <a:bodyPr anchor="t" rtlCol="false" tIns="0" lIns="0" bIns="0" rIns="0">
            <a:spAutoFit/>
          </a:bodyPr>
          <a:lstStyle/>
          <a:p>
            <a:pPr algn="ctr">
              <a:lnSpc>
                <a:spcPts val="3301"/>
              </a:lnSpc>
            </a:pPr>
            <a:r>
              <a:rPr lang="en-US" sz="2358" b="true">
                <a:solidFill>
                  <a:srgbClr val="FFFFFF"/>
                </a:solidFill>
                <a:latin typeface="Aileron Ultra-Bold"/>
                <a:ea typeface="Aileron Ultra-Bold"/>
                <a:cs typeface="Aileron Ultra-Bold"/>
                <a:sym typeface="Aileron Ultra-Bold"/>
              </a:rPr>
              <a:t>Tích hợp AI Gemini (Google Generative AI) thông qua API để phản hồi thông minh.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044420" y="-1848214"/>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96943" y="1028700"/>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383695" y="1843654"/>
            <a:ext cx="4168511" cy="4168511"/>
          </a:xfrm>
          <a:custGeom>
            <a:avLst/>
            <a:gdLst/>
            <a:ahLst/>
            <a:cxnLst/>
            <a:rect r="r" b="b" t="t" l="l"/>
            <a:pathLst>
              <a:path h="4168511" w="4168511">
                <a:moveTo>
                  <a:pt x="0" y="0"/>
                </a:moveTo>
                <a:lnTo>
                  <a:pt x="4168511" y="0"/>
                </a:lnTo>
                <a:lnTo>
                  <a:pt x="4168511" y="4168511"/>
                </a:lnTo>
                <a:lnTo>
                  <a:pt x="0" y="4168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7848" y="6311806"/>
            <a:ext cx="647477" cy="647477"/>
          </a:xfrm>
          <a:custGeom>
            <a:avLst/>
            <a:gdLst/>
            <a:ahLst/>
            <a:cxnLst/>
            <a:rect r="r" b="b" t="t" l="l"/>
            <a:pathLst>
              <a:path h="647477" w="647477">
                <a:moveTo>
                  <a:pt x="0" y="0"/>
                </a:moveTo>
                <a:lnTo>
                  <a:pt x="647477" y="0"/>
                </a:lnTo>
                <a:lnTo>
                  <a:pt x="647477" y="647476"/>
                </a:lnTo>
                <a:lnTo>
                  <a:pt x="0" y="6474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6820342" y="4208131"/>
            <a:ext cx="4647315" cy="1756439"/>
          </a:xfrm>
          <a:prstGeom prst="rect">
            <a:avLst/>
          </a:prstGeom>
        </p:spPr>
        <p:txBody>
          <a:bodyPr anchor="t" rtlCol="false" tIns="0" lIns="0" bIns="0" rIns="0">
            <a:spAutoFit/>
          </a:bodyPr>
          <a:lstStyle/>
          <a:p>
            <a:pPr algn="ctr">
              <a:lnSpc>
                <a:spcPts val="7015"/>
              </a:lnSpc>
            </a:pPr>
            <a:r>
              <a:rPr lang="en-US" sz="5010">
                <a:solidFill>
                  <a:srgbClr val="072E9F"/>
                </a:solidFill>
                <a:latin typeface="Asap"/>
                <a:ea typeface="Asap"/>
                <a:cs typeface="Asap"/>
                <a:sym typeface="Asap"/>
              </a:rPr>
              <a:t>TÍNH NĂNG </a:t>
            </a:r>
          </a:p>
          <a:p>
            <a:pPr algn="ctr" marL="0" indent="0" lvl="0">
              <a:lnSpc>
                <a:spcPts val="7015"/>
              </a:lnSpc>
              <a:spcBef>
                <a:spcPct val="0"/>
              </a:spcBef>
            </a:pPr>
            <a:r>
              <a:rPr lang="en-US" sz="5010">
                <a:solidFill>
                  <a:srgbClr val="072E9F"/>
                </a:solidFill>
                <a:latin typeface="Asap"/>
                <a:ea typeface="Asap"/>
                <a:cs typeface="Asap"/>
                <a:sym typeface="Asap"/>
              </a:rPr>
              <a:t>NỔI BẬT</a:t>
            </a:r>
          </a:p>
        </p:txBody>
      </p:sp>
      <p:grpSp>
        <p:nvGrpSpPr>
          <p:cNvPr name="Group 7" id="7"/>
          <p:cNvGrpSpPr/>
          <p:nvPr/>
        </p:nvGrpSpPr>
        <p:grpSpPr>
          <a:xfrm rot="0">
            <a:off x="6397990" y="365984"/>
            <a:ext cx="5492020" cy="1883241"/>
            <a:chOff x="0" y="0"/>
            <a:chExt cx="7322694" cy="2510988"/>
          </a:xfrm>
        </p:grpSpPr>
        <p:grpSp>
          <p:nvGrpSpPr>
            <p:cNvPr name="Group 8" id="8"/>
            <p:cNvGrpSpPr/>
            <p:nvPr/>
          </p:nvGrpSpPr>
          <p:grpSpPr>
            <a:xfrm rot="0">
              <a:off x="0" y="0"/>
              <a:ext cx="7322694" cy="2510988"/>
              <a:chOff x="0" y="0"/>
              <a:chExt cx="19765814" cy="5372100"/>
            </a:xfrm>
          </p:grpSpPr>
          <p:sp>
            <p:nvSpPr>
              <p:cNvPr name="Freeform 9" id="9"/>
              <p:cNvSpPr/>
              <p:nvPr/>
            </p:nvSpPr>
            <p:spPr>
              <a:xfrm flipH="false" flipV="false" rot="0">
                <a:off x="0" y="0"/>
                <a:ext cx="19765814" cy="6777551"/>
              </a:xfrm>
              <a:custGeom>
                <a:avLst/>
                <a:gdLst/>
                <a:ahLst/>
                <a:cxnLst/>
                <a:rect r="r" b="b" t="t" l="l"/>
                <a:pathLst>
                  <a:path h="6777551" w="19765814">
                    <a:moveTo>
                      <a:pt x="18215144" y="0"/>
                    </a:moveTo>
                    <a:lnTo>
                      <a:pt x="1550670" y="0"/>
                    </a:lnTo>
                    <a:lnTo>
                      <a:pt x="0" y="3388775"/>
                    </a:lnTo>
                    <a:lnTo>
                      <a:pt x="1550670" y="6777551"/>
                    </a:lnTo>
                    <a:lnTo>
                      <a:pt x="18215144" y="6777551"/>
                    </a:lnTo>
                    <a:lnTo>
                      <a:pt x="19765814" y="3388775"/>
                    </a:lnTo>
                    <a:lnTo>
                      <a:pt x="18215144" y="0"/>
                    </a:lnTo>
                    <a:close/>
                  </a:path>
                </a:pathLst>
              </a:custGeom>
              <a:solidFill>
                <a:srgbClr val="5188CC"/>
              </a:solidFill>
            </p:spPr>
          </p:sp>
        </p:grpSp>
        <p:sp>
          <p:nvSpPr>
            <p:cNvPr name="TextBox 10" id="10"/>
            <p:cNvSpPr txBox="true"/>
            <p:nvPr/>
          </p:nvSpPr>
          <p:spPr>
            <a:xfrm rot="0">
              <a:off x="637435" y="725269"/>
              <a:ext cx="6047823" cy="1050925"/>
            </a:xfrm>
            <a:prstGeom prst="rect">
              <a:avLst/>
            </a:prstGeom>
          </p:spPr>
          <p:txBody>
            <a:bodyPr anchor="t" rtlCol="false" tIns="0" lIns="0" bIns="0" rIns="0">
              <a:spAutoFit/>
            </a:bodyPr>
            <a:lstStyle/>
            <a:p>
              <a:pPr algn="ctr" marL="0" indent="0" lvl="0">
                <a:lnSpc>
                  <a:spcPts val="3120"/>
                </a:lnSpc>
                <a:spcBef>
                  <a:spcPct val="0"/>
                </a:spcBef>
              </a:pPr>
              <a:r>
                <a:rPr lang="en-US" b="true" sz="2600" spc="78">
                  <a:solidFill>
                    <a:srgbClr val="FFFFFF"/>
                  </a:solidFill>
                  <a:latin typeface="Asap Semi-Bold"/>
                  <a:ea typeface="Asap Semi-Bold"/>
                  <a:cs typeface="Asap Semi-Bold"/>
                  <a:sym typeface="Asap Semi-Bold"/>
                </a:rPr>
                <a:t>Đăng ký/đăng nhập &amp; cập nhật thông tin người dùng.</a:t>
              </a:r>
            </a:p>
          </p:txBody>
        </p:sp>
      </p:grpSp>
      <p:grpSp>
        <p:nvGrpSpPr>
          <p:cNvPr name="Group 11" id="11"/>
          <p:cNvGrpSpPr/>
          <p:nvPr/>
        </p:nvGrpSpPr>
        <p:grpSpPr>
          <a:xfrm rot="0">
            <a:off x="12351224" y="4397149"/>
            <a:ext cx="5492020" cy="1873703"/>
            <a:chOff x="0" y="0"/>
            <a:chExt cx="7322694" cy="2498270"/>
          </a:xfrm>
        </p:grpSpPr>
        <p:grpSp>
          <p:nvGrpSpPr>
            <p:cNvPr name="Group 12" id="12"/>
            <p:cNvGrpSpPr/>
            <p:nvPr/>
          </p:nvGrpSpPr>
          <p:grpSpPr>
            <a:xfrm rot="0">
              <a:off x="0" y="0"/>
              <a:ext cx="7322694" cy="2498270"/>
              <a:chOff x="0" y="0"/>
              <a:chExt cx="19765814" cy="5372100"/>
            </a:xfrm>
          </p:grpSpPr>
          <p:sp>
            <p:nvSpPr>
              <p:cNvPr name="Freeform 13" id="13"/>
              <p:cNvSpPr/>
              <p:nvPr/>
            </p:nvSpPr>
            <p:spPr>
              <a:xfrm flipH="false" flipV="false" rot="0">
                <a:off x="0" y="0"/>
                <a:ext cx="19765814" cy="6786590"/>
              </a:xfrm>
              <a:custGeom>
                <a:avLst/>
                <a:gdLst/>
                <a:ahLst/>
                <a:cxnLst/>
                <a:rect r="r" b="b" t="t" l="l"/>
                <a:pathLst>
                  <a:path h="6786590" w="19765814">
                    <a:moveTo>
                      <a:pt x="18215144" y="0"/>
                    </a:moveTo>
                    <a:lnTo>
                      <a:pt x="1550670" y="0"/>
                    </a:lnTo>
                    <a:lnTo>
                      <a:pt x="0" y="3393295"/>
                    </a:lnTo>
                    <a:lnTo>
                      <a:pt x="1550670" y="6786590"/>
                    </a:lnTo>
                    <a:lnTo>
                      <a:pt x="18215144" y="6786590"/>
                    </a:lnTo>
                    <a:lnTo>
                      <a:pt x="19765814" y="3393295"/>
                    </a:lnTo>
                    <a:lnTo>
                      <a:pt x="18215144" y="0"/>
                    </a:lnTo>
                    <a:close/>
                  </a:path>
                </a:pathLst>
              </a:custGeom>
              <a:solidFill>
                <a:srgbClr val="5188CC"/>
              </a:solidFill>
            </p:spPr>
          </p:sp>
        </p:grpSp>
        <p:sp>
          <p:nvSpPr>
            <p:cNvPr name="TextBox 14" id="14"/>
            <p:cNvSpPr txBox="true"/>
            <p:nvPr/>
          </p:nvSpPr>
          <p:spPr>
            <a:xfrm rot="0">
              <a:off x="1158370" y="718910"/>
              <a:ext cx="5005954" cy="1050925"/>
            </a:xfrm>
            <a:prstGeom prst="rect">
              <a:avLst/>
            </a:prstGeom>
          </p:spPr>
          <p:txBody>
            <a:bodyPr anchor="t" rtlCol="false" tIns="0" lIns="0" bIns="0" rIns="0">
              <a:spAutoFit/>
            </a:bodyPr>
            <a:lstStyle/>
            <a:p>
              <a:pPr algn="ctr" marL="0" indent="0" lvl="0">
                <a:lnSpc>
                  <a:spcPts val="3120"/>
                </a:lnSpc>
                <a:spcBef>
                  <a:spcPct val="0"/>
                </a:spcBef>
              </a:pPr>
              <a:r>
                <a:rPr lang="en-US" b="true" sz="2600" spc="78">
                  <a:solidFill>
                    <a:srgbClr val="FFFFFF"/>
                  </a:solidFill>
                  <a:latin typeface="Asap Semi-Bold"/>
                  <a:ea typeface="Asap Semi-Bold"/>
                  <a:cs typeface="Asap Semi-Bold"/>
                  <a:sym typeface="Asap Semi-Bold"/>
                </a:rPr>
                <a:t>Chat với người dùng khác qua Java Socket.</a:t>
              </a:r>
            </a:p>
          </p:txBody>
        </p:sp>
      </p:grpSp>
      <p:grpSp>
        <p:nvGrpSpPr>
          <p:cNvPr name="Group 15" id="15"/>
          <p:cNvGrpSpPr/>
          <p:nvPr/>
        </p:nvGrpSpPr>
        <p:grpSpPr>
          <a:xfrm rot="0">
            <a:off x="6397990" y="8037775"/>
            <a:ext cx="5492020" cy="1883241"/>
            <a:chOff x="0" y="0"/>
            <a:chExt cx="7322694" cy="2510988"/>
          </a:xfrm>
        </p:grpSpPr>
        <p:grpSp>
          <p:nvGrpSpPr>
            <p:cNvPr name="Group 16" id="16"/>
            <p:cNvGrpSpPr/>
            <p:nvPr/>
          </p:nvGrpSpPr>
          <p:grpSpPr>
            <a:xfrm rot="0">
              <a:off x="0" y="0"/>
              <a:ext cx="7322694" cy="2510988"/>
              <a:chOff x="0" y="0"/>
              <a:chExt cx="19765814" cy="5372100"/>
            </a:xfrm>
          </p:grpSpPr>
          <p:sp>
            <p:nvSpPr>
              <p:cNvPr name="Freeform 17" id="17"/>
              <p:cNvSpPr/>
              <p:nvPr/>
            </p:nvSpPr>
            <p:spPr>
              <a:xfrm flipH="false" flipV="false" rot="0">
                <a:off x="0" y="0"/>
                <a:ext cx="19765814" cy="6777551"/>
              </a:xfrm>
              <a:custGeom>
                <a:avLst/>
                <a:gdLst/>
                <a:ahLst/>
                <a:cxnLst/>
                <a:rect r="r" b="b" t="t" l="l"/>
                <a:pathLst>
                  <a:path h="6777551" w="19765814">
                    <a:moveTo>
                      <a:pt x="18215144" y="0"/>
                    </a:moveTo>
                    <a:lnTo>
                      <a:pt x="1550670" y="0"/>
                    </a:lnTo>
                    <a:lnTo>
                      <a:pt x="0" y="3388775"/>
                    </a:lnTo>
                    <a:lnTo>
                      <a:pt x="1550670" y="6777551"/>
                    </a:lnTo>
                    <a:lnTo>
                      <a:pt x="18215144" y="6777551"/>
                    </a:lnTo>
                    <a:lnTo>
                      <a:pt x="19765814" y="3388775"/>
                    </a:lnTo>
                    <a:lnTo>
                      <a:pt x="18215144" y="0"/>
                    </a:lnTo>
                    <a:close/>
                  </a:path>
                </a:pathLst>
              </a:custGeom>
              <a:solidFill>
                <a:srgbClr val="5188CC"/>
              </a:solidFill>
            </p:spPr>
          </p:sp>
        </p:grpSp>
        <p:sp>
          <p:nvSpPr>
            <p:cNvPr name="TextBox 18" id="18"/>
            <p:cNvSpPr txBox="true"/>
            <p:nvPr/>
          </p:nvSpPr>
          <p:spPr>
            <a:xfrm rot="0">
              <a:off x="579185" y="725269"/>
              <a:ext cx="6164324" cy="1050925"/>
            </a:xfrm>
            <a:prstGeom prst="rect">
              <a:avLst/>
            </a:prstGeom>
          </p:spPr>
          <p:txBody>
            <a:bodyPr anchor="t" rtlCol="false" tIns="0" lIns="0" bIns="0" rIns="0">
              <a:spAutoFit/>
            </a:bodyPr>
            <a:lstStyle/>
            <a:p>
              <a:pPr algn="ctr" marL="0" indent="0" lvl="0">
                <a:lnSpc>
                  <a:spcPts val="3120"/>
                </a:lnSpc>
                <a:spcBef>
                  <a:spcPct val="0"/>
                </a:spcBef>
              </a:pPr>
              <a:r>
                <a:rPr lang="en-US" b="true" sz="2600" spc="78">
                  <a:solidFill>
                    <a:srgbClr val="FFFFFF"/>
                  </a:solidFill>
                  <a:latin typeface="Asap Semi-Bold"/>
                  <a:ea typeface="Asap Semi-Bold"/>
                  <a:cs typeface="Asap Semi-Bold"/>
                  <a:sym typeface="Asap Semi-Bold"/>
                </a:rPr>
                <a:t>Chat với AI Gemini, hỗ trợ định dạng HTML.</a:t>
              </a:r>
            </a:p>
          </p:txBody>
        </p:sp>
      </p:grpSp>
      <p:grpSp>
        <p:nvGrpSpPr>
          <p:cNvPr name="Group 19" id="19"/>
          <p:cNvGrpSpPr/>
          <p:nvPr/>
        </p:nvGrpSpPr>
        <p:grpSpPr>
          <a:xfrm rot="0">
            <a:off x="444756" y="4197117"/>
            <a:ext cx="5492020" cy="2273766"/>
            <a:chOff x="0" y="0"/>
            <a:chExt cx="7322694" cy="3031688"/>
          </a:xfrm>
        </p:grpSpPr>
        <p:grpSp>
          <p:nvGrpSpPr>
            <p:cNvPr name="Group 20" id="20"/>
            <p:cNvGrpSpPr/>
            <p:nvPr/>
          </p:nvGrpSpPr>
          <p:grpSpPr>
            <a:xfrm rot="0">
              <a:off x="0" y="0"/>
              <a:ext cx="7322694" cy="3031688"/>
              <a:chOff x="0" y="0"/>
              <a:chExt cx="19765814" cy="5372100"/>
            </a:xfrm>
          </p:grpSpPr>
          <p:sp>
            <p:nvSpPr>
              <p:cNvPr name="Freeform 21" id="21"/>
              <p:cNvSpPr/>
              <p:nvPr/>
            </p:nvSpPr>
            <p:spPr>
              <a:xfrm flipH="false" flipV="false" rot="0">
                <a:off x="0" y="0"/>
                <a:ext cx="19765814" cy="6486104"/>
              </a:xfrm>
              <a:custGeom>
                <a:avLst/>
                <a:gdLst/>
                <a:ahLst/>
                <a:cxnLst/>
                <a:rect r="r" b="b" t="t" l="l"/>
                <a:pathLst>
                  <a:path h="6486104" w="19765814">
                    <a:moveTo>
                      <a:pt x="18215144" y="0"/>
                    </a:moveTo>
                    <a:lnTo>
                      <a:pt x="1550670" y="0"/>
                    </a:lnTo>
                    <a:lnTo>
                      <a:pt x="0" y="3243052"/>
                    </a:lnTo>
                    <a:lnTo>
                      <a:pt x="1550670" y="6486104"/>
                    </a:lnTo>
                    <a:lnTo>
                      <a:pt x="18215144" y="6486104"/>
                    </a:lnTo>
                    <a:lnTo>
                      <a:pt x="19765814" y="3243052"/>
                    </a:lnTo>
                    <a:lnTo>
                      <a:pt x="18215144" y="0"/>
                    </a:lnTo>
                    <a:close/>
                  </a:path>
                </a:pathLst>
              </a:custGeom>
              <a:solidFill>
                <a:srgbClr val="5188CC"/>
              </a:solidFill>
            </p:spPr>
          </p:sp>
        </p:grpSp>
        <p:sp>
          <p:nvSpPr>
            <p:cNvPr name="TextBox 22" id="22"/>
            <p:cNvSpPr txBox="true"/>
            <p:nvPr/>
          </p:nvSpPr>
          <p:spPr>
            <a:xfrm rot="0">
              <a:off x="1158370" y="725269"/>
              <a:ext cx="5005954" cy="1571625"/>
            </a:xfrm>
            <a:prstGeom prst="rect">
              <a:avLst/>
            </a:prstGeom>
          </p:spPr>
          <p:txBody>
            <a:bodyPr anchor="t" rtlCol="false" tIns="0" lIns="0" bIns="0" rIns="0">
              <a:spAutoFit/>
            </a:bodyPr>
            <a:lstStyle/>
            <a:p>
              <a:pPr algn="ctr" marL="0" indent="0" lvl="0">
                <a:lnSpc>
                  <a:spcPts val="3120"/>
                </a:lnSpc>
                <a:spcBef>
                  <a:spcPct val="0"/>
                </a:spcBef>
              </a:pPr>
              <a:r>
                <a:rPr lang="en-US" b="true" sz="2600" spc="78">
                  <a:solidFill>
                    <a:srgbClr val="FFFFFF"/>
                  </a:solidFill>
                  <a:latin typeface="Asap Semi-Bold"/>
                  <a:ea typeface="Asap Semi-Bold"/>
                  <a:cs typeface="Asap Semi-Bold"/>
                  <a:sym typeface="Asap Semi-Bold"/>
                </a:rPr>
                <a:t>Quản lý lịch sử trò chuyện của Room tổng và thông tin người dùng </a:t>
              </a:r>
            </a:p>
          </p:txBody>
        </p:sp>
      </p:grpSp>
      <p:sp>
        <p:nvSpPr>
          <p:cNvPr name="AutoShape 23" id="23"/>
          <p:cNvSpPr/>
          <p:nvPr/>
        </p:nvSpPr>
        <p:spPr>
          <a:xfrm rot="2399684">
            <a:off x="13156199" y="2475533"/>
            <a:ext cx="2180767" cy="0"/>
          </a:xfrm>
          <a:prstGeom prst="line">
            <a:avLst/>
          </a:prstGeom>
          <a:ln cap="rnd" w="57150">
            <a:solidFill>
              <a:srgbClr val="86C7ED"/>
            </a:solidFill>
            <a:prstDash val="sysDot"/>
            <a:headEnd type="none" len="sm" w="sm"/>
            <a:tailEnd type="triangle" len="med" w="lg"/>
          </a:ln>
        </p:spPr>
      </p:sp>
      <p:sp>
        <p:nvSpPr>
          <p:cNvPr name="AutoShape 24" id="24"/>
          <p:cNvSpPr/>
          <p:nvPr/>
        </p:nvSpPr>
        <p:spPr>
          <a:xfrm rot="8355957">
            <a:off x="13165077" y="7743796"/>
            <a:ext cx="2180767" cy="0"/>
          </a:xfrm>
          <a:prstGeom prst="line">
            <a:avLst/>
          </a:prstGeom>
          <a:ln cap="rnd" w="57150">
            <a:solidFill>
              <a:srgbClr val="86C7ED"/>
            </a:solidFill>
            <a:prstDash val="sysDot"/>
            <a:headEnd type="none" len="sm" w="sm"/>
            <a:tailEnd type="triangle" len="med" w="lg"/>
          </a:ln>
        </p:spPr>
      </p:sp>
      <p:sp>
        <p:nvSpPr>
          <p:cNvPr name="AutoShape 25" id="25"/>
          <p:cNvSpPr/>
          <p:nvPr/>
        </p:nvSpPr>
        <p:spPr>
          <a:xfrm rot="-8400315">
            <a:off x="2951034" y="7754317"/>
            <a:ext cx="2180767" cy="0"/>
          </a:xfrm>
          <a:prstGeom prst="line">
            <a:avLst/>
          </a:prstGeom>
          <a:ln cap="rnd" w="57150">
            <a:solidFill>
              <a:srgbClr val="86C7ED"/>
            </a:solidFill>
            <a:prstDash val="sysDot"/>
            <a:headEnd type="none" len="sm" w="sm"/>
            <a:tailEnd type="triangle" len="med" w="lg"/>
          </a:ln>
        </p:spPr>
      </p:sp>
      <p:sp>
        <p:nvSpPr>
          <p:cNvPr name="AutoShape 26" id="26"/>
          <p:cNvSpPr/>
          <p:nvPr/>
        </p:nvSpPr>
        <p:spPr>
          <a:xfrm rot="-2444042">
            <a:off x="2942156" y="2486054"/>
            <a:ext cx="2180767" cy="0"/>
          </a:xfrm>
          <a:prstGeom prst="line">
            <a:avLst/>
          </a:prstGeom>
          <a:ln cap="rnd" w="57150">
            <a:solidFill>
              <a:srgbClr val="86C7ED"/>
            </a:solidFill>
            <a:prstDash val="sysDot"/>
            <a:headEnd type="none" len="sm" w="sm"/>
            <a:tailEnd type="triangle" len="med" w="lg"/>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07848" y="4275370"/>
            <a:ext cx="3344590" cy="4620186"/>
            <a:chOff x="0" y="0"/>
            <a:chExt cx="880880" cy="1216839"/>
          </a:xfrm>
        </p:grpSpPr>
        <p:sp>
          <p:nvSpPr>
            <p:cNvPr name="Freeform 3" id="3"/>
            <p:cNvSpPr/>
            <p:nvPr/>
          </p:nvSpPr>
          <p:spPr>
            <a:xfrm flipH="false" flipV="false" rot="0">
              <a:off x="0" y="0"/>
              <a:ext cx="880880" cy="1216839"/>
            </a:xfrm>
            <a:custGeom>
              <a:avLst/>
              <a:gdLst/>
              <a:ahLst/>
              <a:cxnLst/>
              <a:rect r="r" b="b" t="t" l="l"/>
              <a:pathLst>
                <a:path h="1216839" w="880880">
                  <a:moveTo>
                    <a:pt x="136571" y="0"/>
                  </a:moveTo>
                  <a:lnTo>
                    <a:pt x="744309" y="0"/>
                  </a:lnTo>
                  <a:cubicBezTo>
                    <a:pt x="819735" y="0"/>
                    <a:pt x="880880" y="61145"/>
                    <a:pt x="880880" y="136571"/>
                  </a:cubicBezTo>
                  <a:lnTo>
                    <a:pt x="880880" y="1080268"/>
                  </a:lnTo>
                  <a:cubicBezTo>
                    <a:pt x="880880" y="1155694"/>
                    <a:pt x="819735" y="1216839"/>
                    <a:pt x="744309" y="1216839"/>
                  </a:cubicBezTo>
                  <a:lnTo>
                    <a:pt x="136571" y="1216839"/>
                  </a:lnTo>
                  <a:cubicBezTo>
                    <a:pt x="61145" y="1216839"/>
                    <a:pt x="0" y="1155694"/>
                    <a:pt x="0" y="1080268"/>
                  </a:cubicBezTo>
                  <a:lnTo>
                    <a:pt x="0" y="136571"/>
                  </a:lnTo>
                  <a:cubicBezTo>
                    <a:pt x="0" y="61145"/>
                    <a:pt x="61145" y="0"/>
                    <a:pt x="136571" y="0"/>
                  </a:cubicBezTo>
                  <a:close/>
                </a:path>
              </a:pathLst>
            </a:custGeom>
            <a:solidFill>
              <a:srgbClr val="E1EDFC"/>
            </a:solidFill>
            <a:ln cap="rnd">
              <a:noFill/>
              <a:prstDash val="solid"/>
              <a:round/>
            </a:ln>
          </p:spPr>
        </p:sp>
        <p:sp>
          <p:nvSpPr>
            <p:cNvPr name="TextBox 4" id="4"/>
            <p:cNvSpPr txBox="true"/>
            <p:nvPr/>
          </p:nvSpPr>
          <p:spPr>
            <a:xfrm>
              <a:off x="0" y="-47625"/>
              <a:ext cx="880880" cy="1264464"/>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5" id="5"/>
          <p:cNvSpPr/>
          <p:nvPr/>
        </p:nvSpPr>
        <p:spPr>
          <a:xfrm flipH="false" flipV="false" rot="0">
            <a:off x="4044420" y="-1848214"/>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396943" y="1028700"/>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07848" y="0"/>
            <a:ext cx="17911057" cy="2055795"/>
            <a:chOff x="0" y="0"/>
            <a:chExt cx="4717315" cy="541444"/>
          </a:xfrm>
        </p:grpSpPr>
        <p:sp>
          <p:nvSpPr>
            <p:cNvPr name="Freeform 8" id="8"/>
            <p:cNvSpPr/>
            <p:nvPr/>
          </p:nvSpPr>
          <p:spPr>
            <a:xfrm flipH="false" flipV="false" rot="0">
              <a:off x="0" y="0"/>
              <a:ext cx="4717316" cy="541444"/>
            </a:xfrm>
            <a:custGeom>
              <a:avLst/>
              <a:gdLst/>
              <a:ahLst/>
              <a:cxnLst/>
              <a:rect r="r" b="b" t="t" l="l"/>
              <a:pathLst>
                <a:path h="541444" w="4717316">
                  <a:moveTo>
                    <a:pt x="10806" y="0"/>
                  </a:moveTo>
                  <a:lnTo>
                    <a:pt x="4706510" y="0"/>
                  </a:lnTo>
                  <a:cubicBezTo>
                    <a:pt x="4709375" y="0"/>
                    <a:pt x="4712124" y="1138"/>
                    <a:pt x="4714151" y="3165"/>
                  </a:cubicBezTo>
                  <a:cubicBezTo>
                    <a:pt x="4716177" y="5192"/>
                    <a:pt x="4717316" y="7940"/>
                    <a:pt x="4717316" y="10806"/>
                  </a:cubicBezTo>
                  <a:lnTo>
                    <a:pt x="4717316" y="530638"/>
                  </a:lnTo>
                  <a:cubicBezTo>
                    <a:pt x="4717316" y="533504"/>
                    <a:pt x="4716177" y="536252"/>
                    <a:pt x="4714151" y="538279"/>
                  </a:cubicBezTo>
                  <a:cubicBezTo>
                    <a:pt x="4712124" y="540305"/>
                    <a:pt x="4709375" y="541444"/>
                    <a:pt x="4706510" y="541444"/>
                  </a:cubicBezTo>
                  <a:lnTo>
                    <a:pt x="10806" y="541444"/>
                  </a:lnTo>
                  <a:cubicBezTo>
                    <a:pt x="4838" y="541444"/>
                    <a:pt x="0" y="536606"/>
                    <a:pt x="0" y="530638"/>
                  </a:cubicBezTo>
                  <a:lnTo>
                    <a:pt x="0" y="10806"/>
                  </a:lnTo>
                  <a:cubicBezTo>
                    <a:pt x="0" y="4838"/>
                    <a:pt x="4838" y="0"/>
                    <a:pt x="10806" y="0"/>
                  </a:cubicBezTo>
                  <a:close/>
                </a:path>
              </a:pathLst>
            </a:custGeom>
            <a:solidFill>
              <a:srgbClr val="0E2F5F">
                <a:alpha val="86667"/>
              </a:srgbClr>
            </a:solidFill>
          </p:spPr>
        </p:sp>
        <p:sp>
          <p:nvSpPr>
            <p:cNvPr name="TextBox 9" id="9"/>
            <p:cNvSpPr txBox="true"/>
            <p:nvPr/>
          </p:nvSpPr>
          <p:spPr>
            <a:xfrm>
              <a:off x="0" y="-19050"/>
              <a:ext cx="4717315" cy="560494"/>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264672" y="28198"/>
            <a:ext cx="17762916" cy="2027597"/>
            <a:chOff x="0" y="0"/>
            <a:chExt cx="4678299" cy="534017"/>
          </a:xfrm>
        </p:grpSpPr>
        <p:sp>
          <p:nvSpPr>
            <p:cNvPr name="Freeform 11" id="11"/>
            <p:cNvSpPr/>
            <p:nvPr/>
          </p:nvSpPr>
          <p:spPr>
            <a:xfrm flipH="false" flipV="false" rot="0">
              <a:off x="0" y="0"/>
              <a:ext cx="4678299" cy="534017"/>
            </a:xfrm>
            <a:custGeom>
              <a:avLst/>
              <a:gdLst/>
              <a:ahLst/>
              <a:cxnLst/>
              <a:rect r="r" b="b" t="t" l="l"/>
              <a:pathLst>
                <a:path h="534017" w="4678299">
                  <a:moveTo>
                    <a:pt x="10896" y="0"/>
                  </a:moveTo>
                  <a:lnTo>
                    <a:pt x="4667403" y="0"/>
                  </a:lnTo>
                  <a:cubicBezTo>
                    <a:pt x="4673421" y="0"/>
                    <a:pt x="4678299" y="4878"/>
                    <a:pt x="4678299" y="10896"/>
                  </a:cubicBezTo>
                  <a:lnTo>
                    <a:pt x="4678299" y="523121"/>
                  </a:lnTo>
                  <a:cubicBezTo>
                    <a:pt x="4678299" y="529139"/>
                    <a:pt x="4673421" y="534017"/>
                    <a:pt x="4667403" y="534017"/>
                  </a:cubicBezTo>
                  <a:lnTo>
                    <a:pt x="10896" y="534017"/>
                  </a:lnTo>
                  <a:cubicBezTo>
                    <a:pt x="4878" y="534017"/>
                    <a:pt x="0" y="529139"/>
                    <a:pt x="0" y="523121"/>
                  </a:cubicBezTo>
                  <a:lnTo>
                    <a:pt x="0" y="10896"/>
                  </a:lnTo>
                  <a:cubicBezTo>
                    <a:pt x="0" y="4878"/>
                    <a:pt x="4878" y="0"/>
                    <a:pt x="10896" y="0"/>
                  </a:cubicBezTo>
                  <a:close/>
                </a:path>
              </a:pathLst>
            </a:custGeom>
            <a:solidFill>
              <a:srgbClr val="E1EDFC">
                <a:alpha val="86667"/>
              </a:srgbClr>
            </a:solidFill>
          </p:spPr>
        </p:sp>
        <p:sp>
          <p:nvSpPr>
            <p:cNvPr name="TextBox 12" id="12"/>
            <p:cNvSpPr txBox="true"/>
            <p:nvPr/>
          </p:nvSpPr>
          <p:spPr>
            <a:xfrm>
              <a:off x="0" y="-19050"/>
              <a:ext cx="4678299" cy="553067"/>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3720681" y="5599345"/>
            <a:ext cx="3344590" cy="4620186"/>
            <a:chOff x="0" y="0"/>
            <a:chExt cx="880880" cy="1216839"/>
          </a:xfrm>
        </p:grpSpPr>
        <p:sp>
          <p:nvSpPr>
            <p:cNvPr name="Freeform 14" id="14"/>
            <p:cNvSpPr/>
            <p:nvPr/>
          </p:nvSpPr>
          <p:spPr>
            <a:xfrm flipH="false" flipV="false" rot="0">
              <a:off x="0" y="0"/>
              <a:ext cx="880880" cy="1216839"/>
            </a:xfrm>
            <a:custGeom>
              <a:avLst/>
              <a:gdLst/>
              <a:ahLst/>
              <a:cxnLst/>
              <a:rect r="r" b="b" t="t" l="l"/>
              <a:pathLst>
                <a:path h="1216839" w="880880">
                  <a:moveTo>
                    <a:pt x="136571" y="0"/>
                  </a:moveTo>
                  <a:lnTo>
                    <a:pt x="744309" y="0"/>
                  </a:lnTo>
                  <a:cubicBezTo>
                    <a:pt x="819735" y="0"/>
                    <a:pt x="880880" y="61145"/>
                    <a:pt x="880880" y="136571"/>
                  </a:cubicBezTo>
                  <a:lnTo>
                    <a:pt x="880880" y="1080268"/>
                  </a:lnTo>
                  <a:cubicBezTo>
                    <a:pt x="880880" y="1155694"/>
                    <a:pt x="819735" y="1216839"/>
                    <a:pt x="744309" y="1216839"/>
                  </a:cubicBezTo>
                  <a:lnTo>
                    <a:pt x="136571" y="1216839"/>
                  </a:lnTo>
                  <a:cubicBezTo>
                    <a:pt x="61145" y="1216839"/>
                    <a:pt x="0" y="1155694"/>
                    <a:pt x="0" y="1080268"/>
                  </a:cubicBezTo>
                  <a:lnTo>
                    <a:pt x="0" y="136571"/>
                  </a:lnTo>
                  <a:cubicBezTo>
                    <a:pt x="0" y="61145"/>
                    <a:pt x="61145" y="0"/>
                    <a:pt x="136571" y="0"/>
                  </a:cubicBezTo>
                  <a:close/>
                </a:path>
              </a:pathLst>
            </a:custGeom>
            <a:solidFill>
              <a:srgbClr val="E1EDFC"/>
            </a:solidFill>
            <a:ln cap="rnd">
              <a:noFill/>
              <a:prstDash val="solid"/>
              <a:round/>
            </a:ln>
          </p:spPr>
        </p:sp>
        <p:sp>
          <p:nvSpPr>
            <p:cNvPr name="TextBox 15" id="15"/>
            <p:cNvSpPr txBox="true"/>
            <p:nvPr/>
          </p:nvSpPr>
          <p:spPr>
            <a:xfrm>
              <a:off x="0" y="-47625"/>
              <a:ext cx="880880" cy="1264464"/>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16" id="16"/>
          <p:cNvGrpSpPr/>
          <p:nvPr/>
        </p:nvGrpSpPr>
        <p:grpSpPr>
          <a:xfrm rot="0">
            <a:off x="7366184" y="4161070"/>
            <a:ext cx="3344590" cy="4620186"/>
            <a:chOff x="0" y="0"/>
            <a:chExt cx="880880" cy="1216839"/>
          </a:xfrm>
        </p:grpSpPr>
        <p:sp>
          <p:nvSpPr>
            <p:cNvPr name="Freeform 17" id="17"/>
            <p:cNvSpPr/>
            <p:nvPr/>
          </p:nvSpPr>
          <p:spPr>
            <a:xfrm flipH="false" flipV="false" rot="0">
              <a:off x="0" y="0"/>
              <a:ext cx="880880" cy="1216839"/>
            </a:xfrm>
            <a:custGeom>
              <a:avLst/>
              <a:gdLst/>
              <a:ahLst/>
              <a:cxnLst/>
              <a:rect r="r" b="b" t="t" l="l"/>
              <a:pathLst>
                <a:path h="1216839" w="880880">
                  <a:moveTo>
                    <a:pt x="136571" y="0"/>
                  </a:moveTo>
                  <a:lnTo>
                    <a:pt x="744309" y="0"/>
                  </a:lnTo>
                  <a:cubicBezTo>
                    <a:pt x="819735" y="0"/>
                    <a:pt x="880880" y="61145"/>
                    <a:pt x="880880" y="136571"/>
                  </a:cubicBezTo>
                  <a:lnTo>
                    <a:pt x="880880" y="1080268"/>
                  </a:lnTo>
                  <a:cubicBezTo>
                    <a:pt x="880880" y="1155694"/>
                    <a:pt x="819735" y="1216839"/>
                    <a:pt x="744309" y="1216839"/>
                  </a:cubicBezTo>
                  <a:lnTo>
                    <a:pt x="136571" y="1216839"/>
                  </a:lnTo>
                  <a:cubicBezTo>
                    <a:pt x="61145" y="1216839"/>
                    <a:pt x="0" y="1155694"/>
                    <a:pt x="0" y="1080268"/>
                  </a:cubicBezTo>
                  <a:lnTo>
                    <a:pt x="0" y="136571"/>
                  </a:lnTo>
                  <a:cubicBezTo>
                    <a:pt x="0" y="61145"/>
                    <a:pt x="61145" y="0"/>
                    <a:pt x="136571" y="0"/>
                  </a:cubicBezTo>
                  <a:close/>
                </a:path>
              </a:pathLst>
            </a:custGeom>
            <a:solidFill>
              <a:srgbClr val="E1EDFC"/>
            </a:solidFill>
            <a:ln cap="rnd">
              <a:noFill/>
              <a:prstDash val="solid"/>
              <a:round/>
            </a:ln>
          </p:spPr>
        </p:sp>
        <p:sp>
          <p:nvSpPr>
            <p:cNvPr name="TextBox 18" id="18"/>
            <p:cNvSpPr txBox="true"/>
            <p:nvPr/>
          </p:nvSpPr>
          <p:spPr>
            <a:xfrm>
              <a:off x="0" y="-47625"/>
              <a:ext cx="880880" cy="1264464"/>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19" id="19"/>
          <p:cNvGrpSpPr/>
          <p:nvPr/>
        </p:nvGrpSpPr>
        <p:grpSpPr>
          <a:xfrm rot="0">
            <a:off x="11015574" y="5599345"/>
            <a:ext cx="3344590" cy="4620186"/>
            <a:chOff x="0" y="0"/>
            <a:chExt cx="880880" cy="1216839"/>
          </a:xfrm>
        </p:grpSpPr>
        <p:sp>
          <p:nvSpPr>
            <p:cNvPr name="Freeform 20" id="20"/>
            <p:cNvSpPr/>
            <p:nvPr/>
          </p:nvSpPr>
          <p:spPr>
            <a:xfrm flipH="false" flipV="false" rot="0">
              <a:off x="0" y="0"/>
              <a:ext cx="880880" cy="1216839"/>
            </a:xfrm>
            <a:custGeom>
              <a:avLst/>
              <a:gdLst/>
              <a:ahLst/>
              <a:cxnLst/>
              <a:rect r="r" b="b" t="t" l="l"/>
              <a:pathLst>
                <a:path h="1216839" w="880880">
                  <a:moveTo>
                    <a:pt x="136571" y="0"/>
                  </a:moveTo>
                  <a:lnTo>
                    <a:pt x="744309" y="0"/>
                  </a:lnTo>
                  <a:cubicBezTo>
                    <a:pt x="819735" y="0"/>
                    <a:pt x="880880" y="61145"/>
                    <a:pt x="880880" y="136571"/>
                  </a:cubicBezTo>
                  <a:lnTo>
                    <a:pt x="880880" y="1080268"/>
                  </a:lnTo>
                  <a:cubicBezTo>
                    <a:pt x="880880" y="1155694"/>
                    <a:pt x="819735" y="1216839"/>
                    <a:pt x="744309" y="1216839"/>
                  </a:cubicBezTo>
                  <a:lnTo>
                    <a:pt x="136571" y="1216839"/>
                  </a:lnTo>
                  <a:cubicBezTo>
                    <a:pt x="61145" y="1216839"/>
                    <a:pt x="0" y="1155694"/>
                    <a:pt x="0" y="1080268"/>
                  </a:cubicBezTo>
                  <a:lnTo>
                    <a:pt x="0" y="136571"/>
                  </a:lnTo>
                  <a:cubicBezTo>
                    <a:pt x="0" y="61145"/>
                    <a:pt x="61145" y="0"/>
                    <a:pt x="136571" y="0"/>
                  </a:cubicBezTo>
                  <a:close/>
                </a:path>
              </a:pathLst>
            </a:custGeom>
            <a:solidFill>
              <a:srgbClr val="E1EDFC"/>
            </a:solidFill>
            <a:ln cap="rnd">
              <a:noFill/>
              <a:prstDash val="solid"/>
              <a:round/>
            </a:ln>
          </p:spPr>
        </p:sp>
        <p:sp>
          <p:nvSpPr>
            <p:cNvPr name="TextBox 21" id="21"/>
            <p:cNvSpPr txBox="true"/>
            <p:nvPr/>
          </p:nvSpPr>
          <p:spPr>
            <a:xfrm>
              <a:off x="0" y="-47625"/>
              <a:ext cx="880880" cy="1264464"/>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22" id="22"/>
          <p:cNvGrpSpPr/>
          <p:nvPr/>
        </p:nvGrpSpPr>
        <p:grpSpPr>
          <a:xfrm rot="0">
            <a:off x="14648619" y="4129564"/>
            <a:ext cx="3344590" cy="4620186"/>
            <a:chOff x="0" y="0"/>
            <a:chExt cx="880880" cy="1216839"/>
          </a:xfrm>
        </p:grpSpPr>
        <p:sp>
          <p:nvSpPr>
            <p:cNvPr name="Freeform 23" id="23"/>
            <p:cNvSpPr/>
            <p:nvPr/>
          </p:nvSpPr>
          <p:spPr>
            <a:xfrm flipH="false" flipV="false" rot="0">
              <a:off x="0" y="0"/>
              <a:ext cx="880880" cy="1216839"/>
            </a:xfrm>
            <a:custGeom>
              <a:avLst/>
              <a:gdLst/>
              <a:ahLst/>
              <a:cxnLst/>
              <a:rect r="r" b="b" t="t" l="l"/>
              <a:pathLst>
                <a:path h="1216839" w="880880">
                  <a:moveTo>
                    <a:pt x="136571" y="0"/>
                  </a:moveTo>
                  <a:lnTo>
                    <a:pt x="744309" y="0"/>
                  </a:lnTo>
                  <a:cubicBezTo>
                    <a:pt x="819735" y="0"/>
                    <a:pt x="880880" y="61145"/>
                    <a:pt x="880880" y="136571"/>
                  </a:cubicBezTo>
                  <a:lnTo>
                    <a:pt x="880880" y="1080268"/>
                  </a:lnTo>
                  <a:cubicBezTo>
                    <a:pt x="880880" y="1155694"/>
                    <a:pt x="819735" y="1216839"/>
                    <a:pt x="744309" y="1216839"/>
                  </a:cubicBezTo>
                  <a:lnTo>
                    <a:pt x="136571" y="1216839"/>
                  </a:lnTo>
                  <a:cubicBezTo>
                    <a:pt x="61145" y="1216839"/>
                    <a:pt x="0" y="1155694"/>
                    <a:pt x="0" y="1080268"/>
                  </a:cubicBezTo>
                  <a:lnTo>
                    <a:pt x="0" y="136571"/>
                  </a:lnTo>
                  <a:cubicBezTo>
                    <a:pt x="0" y="61145"/>
                    <a:pt x="61145" y="0"/>
                    <a:pt x="136571" y="0"/>
                  </a:cubicBezTo>
                  <a:close/>
                </a:path>
              </a:pathLst>
            </a:custGeom>
            <a:solidFill>
              <a:srgbClr val="E1EDFC"/>
            </a:solidFill>
            <a:ln cap="rnd">
              <a:noFill/>
              <a:prstDash val="solid"/>
              <a:round/>
            </a:ln>
          </p:spPr>
        </p:sp>
        <p:sp>
          <p:nvSpPr>
            <p:cNvPr name="TextBox 24" id="24"/>
            <p:cNvSpPr txBox="true"/>
            <p:nvPr/>
          </p:nvSpPr>
          <p:spPr>
            <a:xfrm>
              <a:off x="0" y="-47625"/>
              <a:ext cx="880880" cy="1264464"/>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TextBox 25" id="25"/>
          <p:cNvSpPr txBox="true"/>
          <p:nvPr/>
        </p:nvSpPr>
        <p:spPr>
          <a:xfrm rot="0">
            <a:off x="1160448" y="448967"/>
            <a:ext cx="16507536" cy="1100710"/>
          </a:xfrm>
          <a:prstGeom prst="rect">
            <a:avLst/>
          </a:prstGeom>
        </p:spPr>
        <p:txBody>
          <a:bodyPr anchor="t" rtlCol="false" tIns="0" lIns="0" bIns="0" rIns="0">
            <a:spAutoFit/>
          </a:bodyPr>
          <a:lstStyle/>
          <a:p>
            <a:pPr algn="ctr" marL="0" indent="0" lvl="0">
              <a:lnSpc>
                <a:spcPts val="8762"/>
              </a:lnSpc>
              <a:spcBef>
                <a:spcPct val="0"/>
              </a:spcBef>
            </a:pPr>
            <a:r>
              <a:rPr lang="en-US" b="true" sz="6899">
                <a:solidFill>
                  <a:srgbClr val="0E2F5F"/>
                </a:solidFill>
                <a:latin typeface="Barlow SemiCondensed Bold"/>
                <a:ea typeface="Barlow SemiCondensed Bold"/>
                <a:cs typeface="Barlow SemiCondensed Bold"/>
                <a:sym typeface="Barlow SemiCondensed Bold"/>
              </a:rPr>
              <a:t>PHẦN 2: App Main Features </a:t>
            </a:r>
          </a:p>
        </p:txBody>
      </p:sp>
      <p:sp>
        <p:nvSpPr>
          <p:cNvPr name="TextBox 26" id="26"/>
          <p:cNvSpPr txBox="true"/>
          <p:nvPr/>
        </p:nvSpPr>
        <p:spPr>
          <a:xfrm rot="0">
            <a:off x="3971095" y="6946840"/>
            <a:ext cx="2900317" cy="2613027"/>
          </a:xfrm>
          <a:prstGeom prst="rect">
            <a:avLst/>
          </a:prstGeom>
        </p:spPr>
        <p:txBody>
          <a:bodyPr anchor="t" rtlCol="false" tIns="0" lIns="0" bIns="0" rIns="0">
            <a:spAutoFit/>
          </a:bodyPr>
          <a:lstStyle/>
          <a:p>
            <a:pPr algn="l">
              <a:lnSpc>
                <a:spcPts val="3499"/>
              </a:lnSpc>
            </a:pPr>
            <a:r>
              <a:rPr lang="en-US" sz="2499" b="true">
                <a:solidFill>
                  <a:srgbClr val="000000"/>
                </a:solidFill>
                <a:latin typeface="Aileron Bold"/>
                <a:ea typeface="Aileron Bold"/>
                <a:cs typeface="Aileron Bold"/>
                <a:sym typeface="Aileron Bold"/>
              </a:rPr>
              <a:t>Hỗ trợ trò chuyện nhóm, chia sẻ thông tin, thảo luận linh hoạt tăng hiệu quả làm việc nhóm.</a:t>
            </a:r>
          </a:p>
        </p:txBody>
      </p:sp>
      <p:sp>
        <p:nvSpPr>
          <p:cNvPr name="Freeform 27" id="27"/>
          <p:cNvSpPr/>
          <p:nvPr/>
        </p:nvSpPr>
        <p:spPr>
          <a:xfrm flipH="false" flipV="false" rot="0">
            <a:off x="7065271" y="907653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6735690" y="907653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false" flipV="false" rot="0">
            <a:off x="4470314" y="3410774"/>
            <a:ext cx="718790" cy="718790"/>
          </a:xfrm>
          <a:custGeom>
            <a:avLst/>
            <a:gdLst/>
            <a:ahLst/>
            <a:cxnLst/>
            <a:rect r="r" b="b" t="t" l="l"/>
            <a:pathLst>
              <a:path h="718790" w="718790">
                <a:moveTo>
                  <a:pt x="0" y="0"/>
                </a:moveTo>
                <a:lnTo>
                  <a:pt x="718790" y="0"/>
                </a:lnTo>
                <a:lnTo>
                  <a:pt x="718790" y="718790"/>
                </a:lnTo>
                <a:lnTo>
                  <a:pt x="0" y="7187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0">
            <a:off x="4575251" y="3341670"/>
            <a:ext cx="759659" cy="759659"/>
          </a:xfrm>
          <a:custGeom>
            <a:avLst/>
            <a:gdLst/>
            <a:ahLst/>
            <a:cxnLst/>
            <a:rect r="r" b="b" t="t" l="l"/>
            <a:pathLst>
              <a:path h="759659" w="759659">
                <a:moveTo>
                  <a:pt x="0" y="0"/>
                </a:moveTo>
                <a:lnTo>
                  <a:pt x="759660" y="0"/>
                </a:lnTo>
                <a:lnTo>
                  <a:pt x="759660" y="759659"/>
                </a:lnTo>
                <a:lnTo>
                  <a:pt x="0" y="759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1" id="31"/>
          <p:cNvSpPr txBox="true"/>
          <p:nvPr/>
        </p:nvSpPr>
        <p:spPr>
          <a:xfrm rot="0">
            <a:off x="207848" y="4218220"/>
            <a:ext cx="3344590" cy="1099819"/>
          </a:xfrm>
          <a:prstGeom prst="rect">
            <a:avLst/>
          </a:prstGeom>
        </p:spPr>
        <p:txBody>
          <a:bodyPr anchor="t" rtlCol="false" tIns="0" lIns="0" bIns="0" rIns="0">
            <a:spAutoFit/>
          </a:bodyPr>
          <a:lstStyle/>
          <a:p>
            <a:pPr algn="ctr">
              <a:lnSpc>
                <a:spcPts val="4480"/>
              </a:lnSpc>
            </a:pPr>
            <a:r>
              <a:rPr lang="en-US" sz="3200" b="true">
                <a:solidFill>
                  <a:srgbClr val="072E9F"/>
                </a:solidFill>
                <a:latin typeface="Aileron Bold"/>
                <a:ea typeface="Aileron Bold"/>
                <a:cs typeface="Aileron Bold"/>
                <a:sym typeface="Aileron Bold"/>
              </a:rPr>
              <a:t>🔐 Sign Up</a:t>
            </a:r>
          </a:p>
          <a:p>
            <a:pPr algn="ctr">
              <a:lnSpc>
                <a:spcPts val="4480"/>
              </a:lnSpc>
              <a:spcBef>
                <a:spcPct val="0"/>
              </a:spcBef>
            </a:pPr>
            <a:r>
              <a:rPr lang="en-US" b="true" sz="3200">
                <a:solidFill>
                  <a:srgbClr val="072E9F"/>
                </a:solidFill>
                <a:latin typeface="Aileron Bold"/>
                <a:ea typeface="Aileron Bold"/>
                <a:cs typeface="Aileron Bold"/>
                <a:sym typeface="Aileron Bold"/>
              </a:rPr>
              <a:t> &amp; Log In</a:t>
            </a:r>
          </a:p>
        </p:txBody>
      </p:sp>
      <p:sp>
        <p:nvSpPr>
          <p:cNvPr name="TextBox 32" id="32"/>
          <p:cNvSpPr txBox="true"/>
          <p:nvPr/>
        </p:nvSpPr>
        <p:spPr>
          <a:xfrm rot="0">
            <a:off x="3971095" y="5518458"/>
            <a:ext cx="2727631" cy="1126816"/>
          </a:xfrm>
          <a:prstGeom prst="rect">
            <a:avLst/>
          </a:prstGeom>
        </p:spPr>
        <p:txBody>
          <a:bodyPr anchor="t" rtlCol="false" tIns="0" lIns="0" bIns="0" rIns="0">
            <a:spAutoFit/>
          </a:bodyPr>
          <a:lstStyle/>
          <a:p>
            <a:pPr algn="ctr">
              <a:lnSpc>
                <a:spcPts val="4567"/>
              </a:lnSpc>
              <a:spcBef>
                <a:spcPct val="0"/>
              </a:spcBef>
            </a:pPr>
            <a:r>
              <a:rPr lang="en-US" b="true" sz="3262">
                <a:solidFill>
                  <a:srgbClr val="000000"/>
                </a:solidFill>
                <a:latin typeface="Aileron Bold"/>
                <a:ea typeface="Aileron Bold"/>
                <a:cs typeface="Aileron Bold"/>
                <a:sym typeface="Aileron Bold"/>
              </a:rPr>
              <a:t>💬</a:t>
            </a:r>
            <a:r>
              <a:rPr lang="en-US" b="true" sz="3262">
                <a:solidFill>
                  <a:srgbClr val="072E9F"/>
                </a:solidFill>
                <a:latin typeface="Aileron Bold"/>
                <a:ea typeface="Aileron Bold"/>
                <a:cs typeface="Aileron Bold"/>
                <a:sym typeface="Aileron Bold"/>
              </a:rPr>
              <a:t> Direct Message</a:t>
            </a:r>
          </a:p>
        </p:txBody>
      </p:sp>
      <p:sp>
        <p:nvSpPr>
          <p:cNvPr name="TextBox 33" id="33"/>
          <p:cNvSpPr txBox="true"/>
          <p:nvPr/>
        </p:nvSpPr>
        <p:spPr>
          <a:xfrm rot="0">
            <a:off x="7631682" y="4094395"/>
            <a:ext cx="2813594" cy="1126745"/>
          </a:xfrm>
          <a:prstGeom prst="rect">
            <a:avLst/>
          </a:prstGeom>
        </p:spPr>
        <p:txBody>
          <a:bodyPr anchor="t" rtlCol="false" tIns="0" lIns="0" bIns="0" rIns="0">
            <a:spAutoFit/>
          </a:bodyPr>
          <a:lstStyle/>
          <a:p>
            <a:pPr algn="ctr">
              <a:lnSpc>
                <a:spcPts val="4570"/>
              </a:lnSpc>
              <a:spcBef>
                <a:spcPct val="0"/>
              </a:spcBef>
            </a:pPr>
            <a:r>
              <a:rPr lang="en-US" b="true" sz="3264">
                <a:solidFill>
                  <a:srgbClr val="0075B2"/>
                </a:solidFill>
                <a:latin typeface="Aileron Bold"/>
                <a:ea typeface="Aileron Bold"/>
                <a:cs typeface="Aileron Bold"/>
                <a:sym typeface="Aileron Bold"/>
              </a:rPr>
              <a:t>😀</a:t>
            </a:r>
            <a:r>
              <a:rPr lang="en-US" b="true" sz="3264">
                <a:solidFill>
                  <a:srgbClr val="072E9F"/>
                </a:solidFill>
                <a:latin typeface="Aileron Bold"/>
                <a:ea typeface="Aileron Bold"/>
                <a:cs typeface="Aileron Bold"/>
                <a:sym typeface="Aileron Bold"/>
              </a:rPr>
              <a:t> Emojis Sharing</a:t>
            </a:r>
          </a:p>
        </p:txBody>
      </p:sp>
      <p:sp>
        <p:nvSpPr>
          <p:cNvPr name="TextBox 34" id="34"/>
          <p:cNvSpPr txBox="true"/>
          <p:nvPr/>
        </p:nvSpPr>
        <p:spPr>
          <a:xfrm rot="0">
            <a:off x="11324053" y="5539330"/>
            <a:ext cx="2727631" cy="1126816"/>
          </a:xfrm>
          <a:prstGeom prst="rect">
            <a:avLst/>
          </a:prstGeom>
        </p:spPr>
        <p:txBody>
          <a:bodyPr anchor="t" rtlCol="false" tIns="0" lIns="0" bIns="0" rIns="0">
            <a:spAutoFit/>
          </a:bodyPr>
          <a:lstStyle/>
          <a:p>
            <a:pPr algn="ctr">
              <a:lnSpc>
                <a:spcPts val="4567"/>
              </a:lnSpc>
            </a:pPr>
            <a:r>
              <a:rPr lang="en-US" sz="3262" b="true">
                <a:solidFill>
                  <a:srgbClr val="072E9F"/>
                </a:solidFill>
                <a:latin typeface="Aileron Bold"/>
                <a:ea typeface="Aileron Bold"/>
                <a:cs typeface="Aileron Bold"/>
                <a:sym typeface="Aileron Bold"/>
              </a:rPr>
              <a:t>🤖 Chat</a:t>
            </a:r>
          </a:p>
          <a:p>
            <a:pPr algn="ctr">
              <a:lnSpc>
                <a:spcPts val="4567"/>
              </a:lnSpc>
              <a:spcBef>
                <a:spcPct val="0"/>
              </a:spcBef>
            </a:pPr>
            <a:r>
              <a:rPr lang="en-US" b="true" sz="3262">
                <a:solidFill>
                  <a:srgbClr val="072E9F"/>
                </a:solidFill>
                <a:latin typeface="Aileron Bold"/>
                <a:ea typeface="Aileron Bold"/>
                <a:cs typeface="Aileron Bold"/>
                <a:sym typeface="Aileron Bold"/>
              </a:rPr>
              <a:t> with AI</a:t>
            </a:r>
          </a:p>
        </p:txBody>
      </p:sp>
      <p:sp>
        <p:nvSpPr>
          <p:cNvPr name="TextBox 35" id="35"/>
          <p:cNvSpPr txBox="true"/>
          <p:nvPr/>
        </p:nvSpPr>
        <p:spPr>
          <a:xfrm rot="0">
            <a:off x="14682998" y="4094395"/>
            <a:ext cx="3161132" cy="1126920"/>
          </a:xfrm>
          <a:prstGeom prst="rect">
            <a:avLst/>
          </a:prstGeom>
        </p:spPr>
        <p:txBody>
          <a:bodyPr anchor="t" rtlCol="false" tIns="0" lIns="0" bIns="0" rIns="0">
            <a:spAutoFit/>
          </a:bodyPr>
          <a:lstStyle/>
          <a:p>
            <a:pPr algn="ctr">
              <a:lnSpc>
                <a:spcPts val="4561"/>
              </a:lnSpc>
              <a:spcBef>
                <a:spcPct val="0"/>
              </a:spcBef>
            </a:pPr>
            <a:r>
              <a:rPr lang="en-US" b="true" sz="3258">
                <a:solidFill>
                  <a:srgbClr val="072E9F"/>
                </a:solidFill>
                <a:latin typeface="Aileron Bold"/>
                <a:ea typeface="Aileron Bold"/>
                <a:cs typeface="Aileron Bold"/>
                <a:sym typeface="Aileron Bold"/>
              </a:rPr>
              <a:t>👤 Profile Customization</a:t>
            </a:r>
          </a:p>
        </p:txBody>
      </p:sp>
      <p:sp>
        <p:nvSpPr>
          <p:cNvPr name="TextBox 36" id="36"/>
          <p:cNvSpPr txBox="true"/>
          <p:nvPr/>
        </p:nvSpPr>
        <p:spPr>
          <a:xfrm rot="0">
            <a:off x="441274" y="5486400"/>
            <a:ext cx="2993657" cy="3060698"/>
          </a:xfrm>
          <a:prstGeom prst="rect">
            <a:avLst/>
          </a:prstGeom>
        </p:spPr>
        <p:txBody>
          <a:bodyPr anchor="t" rtlCol="false" tIns="0" lIns="0" bIns="0" rIns="0">
            <a:spAutoFit/>
          </a:bodyPr>
          <a:lstStyle/>
          <a:p>
            <a:pPr algn="l">
              <a:lnSpc>
                <a:spcPts val="3500"/>
              </a:lnSpc>
            </a:pPr>
            <a:r>
              <a:rPr lang="en-US" sz="2500" b="true">
                <a:solidFill>
                  <a:srgbClr val="000000"/>
                </a:solidFill>
                <a:latin typeface="Aileron Bold"/>
                <a:ea typeface="Aileron Bold"/>
                <a:cs typeface="Aileron Bold"/>
                <a:sym typeface="Aileron Bold"/>
              </a:rPr>
              <a:t>Bảo mật, dễ sử dụng hỗ trợ người dùng đăng ký, đăng nhập và truy cập hồ sơ cá nhân một cách nhanh chóng, an toàn.</a:t>
            </a:r>
          </a:p>
        </p:txBody>
      </p:sp>
      <p:sp>
        <p:nvSpPr>
          <p:cNvPr name="TextBox 37" id="37"/>
          <p:cNvSpPr txBox="true"/>
          <p:nvPr/>
        </p:nvSpPr>
        <p:spPr>
          <a:xfrm rot="0">
            <a:off x="7556637" y="5486400"/>
            <a:ext cx="3132068" cy="2622548"/>
          </a:xfrm>
          <a:prstGeom prst="rect">
            <a:avLst/>
          </a:prstGeom>
        </p:spPr>
        <p:txBody>
          <a:bodyPr anchor="t" rtlCol="false" tIns="0" lIns="0" bIns="0" rIns="0">
            <a:spAutoFit/>
          </a:bodyPr>
          <a:lstStyle/>
          <a:p>
            <a:pPr algn="l">
              <a:lnSpc>
                <a:spcPts val="3500"/>
              </a:lnSpc>
            </a:pPr>
            <a:r>
              <a:rPr lang="en-US" sz="2500" b="true">
                <a:solidFill>
                  <a:srgbClr val="000000"/>
                </a:solidFill>
                <a:latin typeface="Aileron Bold"/>
                <a:ea typeface="Aileron Bold"/>
                <a:cs typeface="Aileron Bold"/>
                <a:sym typeface="Aileron Bold"/>
              </a:rPr>
              <a:t>Cho phép chia sẻ biểu cảm emoji để cuộc trò chuyện trở nên sinh động, tương tác tự nhiên hơn.</a:t>
            </a:r>
          </a:p>
        </p:txBody>
      </p:sp>
      <p:sp>
        <p:nvSpPr>
          <p:cNvPr name="TextBox 38" id="38"/>
          <p:cNvSpPr txBox="true"/>
          <p:nvPr/>
        </p:nvSpPr>
        <p:spPr>
          <a:xfrm rot="0">
            <a:off x="11260776" y="6807199"/>
            <a:ext cx="3099388" cy="2622548"/>
          </a:xfrm>
          <a:prstGeom prst="rect">
            <a:avLst/>
          </a:prstGeom>
        </p:spPr>
        <p:txBody>
          <a:bodyPr anchor="t" rtlCol="false" tIns="0" lIns="0" bIns="0" rIns="0">
            <a:spAutoFit/>
          </a:bodyPr>
          <a:lstStyle/>
          <a:p>
            <a:pPr algn="l">
              <a:lnSpc>
                <a:spcPts val="3500"/>
              </a:lnSpc>
            </a:pPr>
            <a:r>
              <a:rPr lang="en-US" sz="2500" b="true">
                <a:solidFill>
                  <a:srgbClr val="000000"/>
                </a:solidFill>
                <a:latin typeface="Aileron Bold"/>
                <a:ea typeface="Aileron Bold"/>
                <a:cs typeface="Aileron Bold"/>
                <a:sym typeface="Aileron Bold"/>
              </a:rPr>
              <a:t>Tích hợp AI thông minh giúp tư vấn, phản hồi nhanh và hỗ trợ người dùng hiệu quả hơn trong trò chuyện.</a:t>
            </a:r>
          </a:p>
        </p:txBody>
      </p:sp>
      <p:sp>
        <p:nvSpPr>
          <p:cNvPr name="TextBox 39" id="39"/>
          <p:cNvSpPr txBox="true"/>
          <p:nvPr/>
        </p:nvSpPr>
        <p:spPr>
          <a:xfrm rot="0">
            <a:off x="14855464" y="5359914"/>
            <a:ext cx="2812520" cy="2613025"/>
          </a:xfrm>
          <a:prstGeom prst="rect">
            <a:avLst/>
          </a:prstGeom>
        </p:spPr>
        <p:txBody>
          <a:bodyPr anchor="t" rtlCol="false" tIns="0" lIns="0" bIns="0" rIns="0">
            <a:spAutoFit/>
          </a:bodyPr>
          <a:lstStyle/>
          <a:p>
            <a:pPr algn="l">
              <a:lnSpc>
                <a:spcPts val="3499"/>
              </a:lnSpc>
            </a:pPr>
            <a:r>
              <a:rPr lang="en-US" sz="2499" b="true">
                <a:solidFill>
                  <a:srgbClr val="000000"/>
                </a:solidFill>
                <a:latin typeface="Aileron Bold"/>
                <a:ea typeface="Aileron Bold"/>
                <a:cs typeface="Aileron Bold"/>
                <a:sym typeface="Aileron Bold"/>
              </a:rPr>
              <a:t>Người dùng có thể tùy chỉnh avatar, trạng thái cá nhân để thể hiện cá tính và tăng kết nối xã hội.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4231230" y="-5043697"/>
            <a:ext cx="2594008" cy="11938155"/>
            <a:chOff x="0" y="0"/>
            <a:chExt cx="647480" cy="2979834"/>
          </a:xfrm>
        </p:grpSpPr>
        <p:sp>
          <p:nvSpPr>
            <p:cNvPr name="Freeform 3" id="3"/>
            <p:cNvSpPr/>
            <p:nvPr/>
          </p:nvSpPr>
          <p:spPr>
            <a:xfrm flipH="false" flipV="false" rot="0">
              <a:off x="0" y="0"/>
              <a:ext cx="647480" cy="2979834"/>
            </a:xfrm>
            <a:custGeom>
              <a:avLst/>
              <a:gdLst/>
              <a:ahLst/>
              <a:cxnLst/>
              <a:rect r="r" b="b" t="t" l="l"/>
              <a:pathLst>
                <a:path h="2979834" w="647480">
                  <a:moveTo>
                    <a:pt x="215943" y="19070"/>
                  </a:moveTo>
                  <a:cubicBezTo>
                    <a:pt x="249031" y="7556"/>
                    <a:pt x="286876" y="0"/>
                    <a:pt x="323914" y="0"/>
                  </a:cubicBezTo>
                  <a:cubicBezTo>
                    <a:pt x="360954" y="0"/>
                    <a:pt x="396595" y="6476"/>
                    <a:pt x="429440" y="17990"/>
                  </a:cubicBezTo>
                  <a:cubicBezTo>
                    <a:pt x="430139" y="18350"/>
                    <a:pt x="430838" y="18350"/>
                    <a:pt x="431536" y="18710"/>
                  </a:cubicBezTo>
                  <a:cubicBezTo>
                    <a:pt x="554883" y="64765"/>
                    <a:pt x="645733" y="186379"/>
                    <a:pt x="647480" y="376638"/>
                  </a:cubicBezTo>
                  <a:lnTo>
                    <a:pt x="647480" y="2979834"/>
                  </a:lnTo>
                  <a:lnTo>
                    <a:pt x="0" y="2979834"/>
                  </a:lnTo>
                  <a:lnTo>
                    <a:pt x="0" y="378570"/>
                  </a:lnTo>
                  <a:cubicBezTo>
                    <a:pt x="1747" y="185660"/>
                    <a:pt x="91199" y="64045"/>
                    <a:pt x="215943" y="19070"/>
                  </a:cubicBezTo>
                  <a:close/>
                </a:path>
              </a:pathLst>
            </a:custGeom>
            <a:solidFill>
              <a:srgbClr val="AFC9E8"/>
            </a:solidFill>
          </p:spPr>
        </p:sp>
        <p:sp>
          <p:nvSpPr>
            <p:cNvPr name="TextBox 4" id="4"/>
            <p:cNvSpPr txBox="true"/>
            <p:nvPr/>
          </p:nvSpPr>
          <p:spPr>
            <a:xfrm>
              <a:off x="0" y="98425"/>
              <a:ext cx="647480" cy="2881409"/>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4929797" y="-3242498"/>
            <a:ext cx="6484995" cy="6484995"/>
          </a:xfrm>
          <a:custGeom>
            <a:avLst/>
            <a:gdLst/>
            <a:ahLst/>
            <a:cxnLst/>
            <a:rect r="r" b="b" t="t" l="l"/>
            <a:pathLst>
              <a:path h="6484995" w="6484995">
                <a:moveTo>
                  <a:pt x="0" y="0"/>
                </a:moveTo>
                <a:lnTo>
                  <a:pt x="6484995" y="0"/>
                </a:lnTo>
                <a:lnTo>
                  <a:pt x="6484995" y="6484996"/>
                </a:lnTo>
                <a:lnTo>
                  <a:pt x="0" y="6484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06032" y="408078"/>
            <a:ext cx="10279436" cy="2724150"/>
          </a:xfrm>
          <a:prstGeom prst="rect">
            <a:avLst/>
          </a:prstGeom>
        </p:spPr>
        <p:txBody>
          <a:bodyPr anchor="t" rtlCol="false" tIns="0" lIns="0" bIns="0" rIns="0">
            <a:spAutoFit/>
          </a:bodyPr>
          <a:lstStyle/>
          <a:p>
            <a:pPr algn="l">
              <a:lnSpc>
                <a:spcPts val="10799"/>
              </a:lnSpc>
            </a:pPr>
            <a:r>
              <a:rPr lang="en-US" sz="8999" b="true">
                <a:solidFill>
                  <a:srgbClr val="072E9F"/>
                </a:solidFill>
                <a:latin typeface="Cabin Bold"/>
                <a:ea typeface="Cabin Bold"/>
                <a:cs typeface="Cabin Bold"/>
                <a:sym typeface="Cabin Bold"/>
              </a:rPr>
              <a:t>🔐 Sign Up &amp; Login</a:t>
            </a:r>
          </a:p>
          <a:p>
            <a:pPr algn="l">
              <a:lnSpc>
                <a:spcPts val="10799"/>
              </a:lnSpc>
            </a:pPr>
          </a:p>
        </p:txBody>
      </p:sp>
      <p:sp>
        <p:nvSpPr>
          <p:cNvPr name="AutoShape 7" id="7"/>
          <p:cNvSpPr/>
          <p:nvPr/>
        </p:nvSpPr>
        <p:spPr>
          <a:xfrm rot="-230288">
            <a:off x="12215746" y="590982"/>
            <a:ext cx="5899583" cy="6290474"/>
          </a:xfrm>
          <a:prstGeom prst="rect">
            <a:avLst/>
          </a:prstGeom>
          <a:solidFill>
            <a:srgbClr val="AFC9E8"/>
          </a:solidFill>
        </p:spPr>
      </p:sp>
      <p:sp>
        <p:nvSpPr>
          <p:cNvPr name="Freeform 8" id="8"/>
          <p:cNvSpPr/>
          <p:nvPr/>
        </p:nvSpPr>
        <p:spPr>
          <a:xfrm flipH="false" flipV="false" rot="-245635">
            <a:off x="12602530" y="1071381"/>
            <a:ext cx="5005588" cy="5292289"/>
          </a:xfrm>
          <a:custGeom>
            <a:avLst/>
            <a:gdLst/>
            <a:ahLst/>
            <a:cxnLst/>
            <a:rect r="r" b="b" t="t" l="l"/>
            <a:pathLst>
              <a:path h="5292289" w="5005588">
                <a:moveTo>
                  <a:pt x="0" y="0"/>
                </a:moveTo>
                <a:lnTo>
                  <a:pt x="5005588" y="0"/>
                </a:lnTo>
                <a:lnTo>
                  <a:pt x="5005588" y="5292289"/>
                </a:lnTo>
                <a:lnTo>
                  <a:pt x="0" y="5292289"/>
                </a:lnTo>
                <a:lnTo>
                  <a:pt x="0" y="0"/>
                </a:lnTo>
                <a:close/>
              </a:path>
            </a:pathLst>
          </a:custGeom>
          <a:blipFill>
            <a:blip r:embed="rId4"/>
            <a:stretch>
              <a:fillRect l="0" t="-11076" r="0" b="-11076"/>
            </a:stretch>
          </a:blipFill>
        </p:spPr>
      </p:sp>
      <p:grpSp>
        <p:nvGrpSpPr>
          <p:cNvPr name="Group 9" id="9"/>
          <p:cNvGrpSpPr/>
          <p:nvPr/>
        </p:nvGrpSpPr>
        <p:grpSpPr>
          <a:xfrm rot="0">
            <a:off x="962474" y="2540264"/>
            <a:ext cx="8247752" cy="4829157"/>
            <a:chOff x="0" y="0"/>
            <a:chExt cx="10997002" cy="6438876"/>
          </a:xfrm>
        </p:grpSpPr>
        <p:sp>
          <p:nvSpPr>
            <p:cNvPr name="TextBox 10" id="10"/>
            <p:cNvSpPr txBox="true"/>
            <p:nvPr/>
          </p:nvSpPr>
          <p:spPr>
            <a:xfrm rot="0">
              <a:off x="0" y="-76200"/>
              <a:ext cx="10997002" cy="783167"/>
            </a:xfrm>
            <a:prstGeom prst="rect">
              <a:avLst/>
            </a:prstGeom>
          </p:spPr>
          <p:txBody>
            <a:bodyPr anchor="t" rtlCol="false" tIns="0" lIns="0" bIns="0" rIns="0">
              <a:spAutoFit/>
            </a:bodyPr>
            <a:lstStyle/>
            <a:p>
              <a:pPr algn="l" marL="0" indent="0" lvl="0">
                <a:lnSpc>
                  <a:spcPts val="4900"/>
                </a:lnSpc>
                <a:spcBef>
                  <a:spcPct val="0"/>
                </a:spcBef>
              </a:pPr>
              <a:r>
                <a:rPr lang="en-US" b="true" sz="3500" u="none">
                  <a:solidFill>
                    <a:srgbClr val="072E9F"/>
                  </a:solidFill>
                  <a:latin typeface="Cabin Bold"/>
                  <a:ea typeface="Cabin Bold"/>
                  <a:cs typeface="Cabin Bold"/>
                  <a:sym typeface="Cabin Bold"/>
                </a:rPr>
                <a:t> # 1</a:t>
              </a:r>
            </a:p>
          </p:txBody>
        </p:sp>
        <p:sp>
          <p:nvSpPr>
            <p:cNvPr name="TextBox 11" id="11"/>
            <p:cNvSpPr txBox="true"/>
            <p:nvPr/>
          </p:nvSpPr>
          <p:spPr>
            <a:xfrm rot="0">
              <a:off x="0" y="2390465"/>
              <a:ext cx="10997002" cy="783167"/>
            </a:xfrm>
            <a:prstGeom prst="rect">
              <a:avLst/>
            </a:prstGeom>
          </p:spPr>
          <p:txBody>
            <a:bodyPr anchor="t" rtlCol="false" tIns="0" lIns="0" bIns="0" rIns="0">
              <a:spAutoFit/>
            </a:bodyPr>
            <a:lstStyle/>
            <a:p>
              <a:pPr algn="l" marL="0" indent="0" lvl="0">
                <a:lnSpc>
                  <a:spcPts val="4900"/>
                </a:lnSpc>
                <a:spcBef>
                  <a:spcPct val="0"/>
                </a:spcBef>
              </a:pPr>
              <a:r>
                <a:rPr lang="en-US" b="true" sz="3500" u="none">
                  <a:solidFill>
                    <a:srgbClr val="072E9F"/>
                  </a:solidFill>
                  <a:latin typeface="Cabin Bold"/>
                  <a:ea typeface="Cabin Bold"/>
                  <a:cs typeface="Cabin Bold"/>
                  <a:sym typeface="Cabin Bold"/>
                </a:rPr>
                <a:t># 2</a:t>
              </a:r>
            </a:p>
          </p:txBody>
        </p:sp>
        <p:sp>
          <p:nvSpPr>
            <p:cNvPr name="TextBox 12" id="12"/>
            <p:cNvSpPr txBox="true"/>
            <p:nvPr/>
          </p:nvSpPr>
          <p:spPr>
            <a:xfrm rot="0">
              <a:off x="0" y="3387538"/>
              <a:ext cx="10997002" cy="578697"/>
            </a:xfrm>
            <a:prstGeom prst="rect">
              <a:avLst/>
            </a:prstGeom>
          </p:spPr>
          <p:txBody>
            <a:bodyPr anchor="t" rtlCol="false" tIns="0" lIns="0" bIns="0" rIns="0">
              <a:spAutoFit/>
            </a:bodyPr>
            <a:lstStyle/>
            <a:p>
              <a:pPr algn="l">
                <a:lnSpc>
                  <a:spcPts val="3639"/>
                </a:lnSpc>
              </a:pPr>
            </a:p>
          </p:txBody>
        </p:sp>
        <p:sp>
          <p:nvSpPr>
            <p:cNvPr name="TextBox 13" id="13"/>
            <p:cNvSpPr txBox="true"/>
            <p:nvPr/>
          </p:nvSpPr>
          <p:spPr>
            <a:xfrm rot="0">
              <a:off x="0" y="4907132"/>
              <a:ext cx="10997002" cy="783167"/>
            </a:xfrm>
            <a:prstGeom prst="rect">
              <a:avLst/>
            </a:prstGeom>
          </p:spPr>
          <p:txBody>
            <a:bodyPr anchor="t" rtlCol="false" tIns="0" lIns="0" bIns="0" rIns="0">
              <a:spAutoFit/>
            </a:bodyPr>
            <a:lstStyle/>
            <a:p>
              <a:pPr algn="l" marL="0" indent="0" lvl="0">
                <a:lnSpc>
                  <a:spcPts val="4900"/>
                </a:lnSpc>
                <a:spcBef>
                  <a:spcPct val="0"/>
                </a:spcBef>
              </a:pPr>
              <a:r>
                <a:rPr lang="en-US" b="true" sz="3500" u="none">
                  <a:solidFill>
                    <a:srgbClr val="072E9F"/>
                  </a:solidFill>
                  <a:latin typeface="Cabin Bold"/>
                  <a:ea typeface="Cabin Bold"/>
                  <a:cs typeface="Cabin Bold"/>
                  <a:sym typeface="Cabin Bold"/>
                </a:rPr>
                <a:t># 3</a:t>
              </a:r>
            </a:p>
          </p:txBody>
        </p:sp>
        <p:sp>
          <p:nvSpPr>
            <p:cNvPr name="TextBox 14" id="14"/>
            <p:cNvSpPr txBox="true"/>
            <p:nvPr/>
          </p:nvSpPr>
          <p:spPr>
            <a:xfrm rot="0">
              <a:off x="0" y="5913731"/>
              <a:ext cx="10997002" cy="525145"/>
            </a:xfrm>
            <a:prstGeom prst="rect">
              <a:avLst/>
            </a:prstGeom>
          </p:spPr>
          <p:txBody>
            <a:bodyPr anchor="t" rtlCol="false" tIns="0" lIns="0" bIns="0" rIns="0">
              <a:spAutoFit/>
            </a:bodyPr>
            <a:lstStyle/>
            <a:p>
              <a:pPr algn="l">
                <a:lnSpc>
                  <a:spcPts val="3359"/>
                </a:lnSpc>
              </a:pPr>
            </a:p>
          </p:txBody>
        </p:sp>
      </p:grpSp>
      <p:grpSp>
        <p:nvGrpSpPr>
          <p:cNvPr name="Group 15" id="15"/>
          <p:cNvGrpSpPr>
            <a:grpSpLocks noChangeAspect="true"/>
          </p:cNvGrpSpPr>
          <p:nvPr/>
        </p:nvGrpSpPr>
        <p:grpSpPr>
          <a:xfrm rot="497066">
            <a:off x="9454776" y="5905202"/>
            <a:ext cx="4650517" cy="4650517"/>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5"/>
              <a:stretch>
                <a:fillRect l="-1094" t="0" r="-1094" b="0"/>
              </a:stretch>
            </a:blipFill>
          </p:spPr>
        </p:sp>
      </p:grpSp>
      <p:sp>
        <p:nvSpPr>
          <p:cNvPr name="TextBox 17" id="17"/>
          <p:cNvSpPr txBox="true"/>
          <p:nvPr/>
        </p:nvSpPr>
        <p:spPr>
          <a:xfrm rot="0">
            <a:off x="1470584" y="2589302"/>
            <a:ext cx="8115300" cy="1028700"/>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Asap Bold"/>
                <a:ea typeface="Asap Bold"/>
                <a:cs typeface="Asap Bold"/>
                <a:sym typeface="Asap Bold"/>
              </a:rPr>
              <a:t>Người dùng tạo tài khoản bằng cách nhập:</a:t>
            </a:r>
          </a:p>
          <a:p>
            <a:pPr algn="ctr">
              <a:lnSpc>
                <a:spcPts val="4199"/>
              </a:lnSpc>
              <a:spcBef>
                <a:spcPct val="0"/>
              </a:spcBef>
            </a:pPr>
            <a:r>
              <a:rPr lang="en-US" b="true" sz="2999">
                <a:solidFill>
                  <a:srgbClr val="000000"/>
                </a:solidFill>
                <a:latin typeface="Asap Bold"/>
                <a:ea typeface="Asap Bold"/>
                <a:cs typeface="Asap Bold"/>
                <a:sym typeface="Asap Bold"/>
              </a:rPr>
              <a:t> Tên người dùng, Email và Mật khẩu.</a:t>
            </a:r>
          </a:p>
        </p:txBody>
      </p:sp>
      <p:sp>
        <p:nvSpPr>
          <p:cNvPr name="TextBox 18" id="18"/>
          <p:cNvSpPr txBox="true"/>
          <p:nvPr/>
        </p:nvSpPr>
        <p:spPr>
          <a:xfrm rot="0">
            <a:off x="1841353" y="4411917"/>
            <a:ext cx="6446474" cy="1028700"/>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Asap Bold"/>
                <a:ea typeface="Asap Bold"/>
                <a:cs typeface="Asap Bold"/>
                <a:sym typeface="Asap Bold"/>
              </a:rPr>
              <a:t>Bắt buộc xác nhận lại mật khẩu để tránh sai sót và tăng tính bảo mật.</a:t>
            </a:r>
          </a:p>
        </p:txBody>
      </p:sp>
      <p:sp>
        <p:nvSpPr>
          <p:cNvPr name="TextBox 19" id="19"/>
          <p:cNvSpPr txBox="true"/>
          <p:nvPr/>
        </p:nvSpPr>
        <p:spPr>
          <a:xfrm rot="0">
            <a:off x="1629637" y="6154010"/>
            <a:ext cx="7514363" cy="1552575"/>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Asap Bold"/>
                <a:ea typeface="Asap Bold"/>
                <a:cs typeface="Asap Bold"/>
                <a:sym typeface="Asap Bold"/>
              </a:rPr>
              <a:t>Sau khi đăng ký thành công, người dùng đăng nhập bằng tài khoản vừa tạo để sử dụng các tính năng của ứng dụng.</a:t>
            </a:r>
          </a:p>
        </p:txBody>
      </p:sp>
      <p:sp>
        <p:nvSpPr>
          <p:cNvPr name="Freeform 20" id="20"/>
          <p:cNvSpPr/>
          <p:nvPr/>
        </p:nvSpPr>
        <p:spPr>
          <a:xfrm flipH="false" flipV="false" rot="0">
            <a:off x="10973194" y="4875829"/>
            <a:ext cx="806841" cy="564789"/>
          </a:xfrm>
          <a:custGeom>
            <a:avLst/>
            <a:gdLst/>
            <a:ahLst/>
            <a:cxnLst/>
            <a:rect r="r" b="b" t="t" l="l"/>
            <a:pathLst>
              <a:path h="564789" w="806841">
                <a:moveTo>
                  <a:pt x="0" y="0"/>
                </a:moveTo>
                <a:lnTo>
                  <a:pt x="806841" y="0"/>
                </a:lnTo>
                <a:lnTo>
                  <a:pt x="806841" y="564789"/>
                </a:lnTo>
                <a:lnTo>
                  <a:pt x="0" y="5647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p:nvPr/>
        </p:nvGrpSpPr>
        <p:grpSpPr>
          <a:xfrm rot="0">
            <a:off x="1028700" y="8020910"/>
            <a:ext cx="7514843" cy="7676053"/>
            <a:chOff x="0" y="0"/>
            <a:chExt cx="795730" cy="812800"/>
          </a:xfrm>
        </p:grpSpPr>
        <p:sp>
          <p:nvSpPr>
            <p:cNvPr name="Freeform 22" id="22"/>
            <p:cNvSpPr/>
            <p:nvPr/>
          </p:nvSpPr>
          <p:spPr>
            <a:xfrm flipH="false" flipV="false" rot="0">
              <a:off x="0" y="0"/>
              <a:ext cx="795730" cy="812800"/>
            </a:xfrm>
            <a:custGeom>
              <a:avLst/>
              <a:gdLst/>
              <a:ahLst/>
              <a:cxnLst/>
              <a:rect r="r" b="b" t="t" l="l"/>
              <a:pathLst>
                <a:path h="812800" w="795730">
                  <a:moveTo>
                    <a:pt x="129724" y="0"/>
                  </a:moveTo>
                  <a:lnTo>
                    <a:pt x="666005" y="0"/>
                  </a:lnTo>
                  <a:cubicBezTo>
                    <a:pt x="737650" y="0"/>
                    <a:pt x="795730" y="58080"/>
                    <a:pt x="795730" y="129724"/>
                  </a:cubicBezTo>
                  <a:lnTo>
                    <a:pt x="795730" y="683076"/>
                  </a:lnTo>
                  <a:cubicBezTo>
                    <a:pt x="795730" y="717481"/>
                    <a:pt x="782063" y="750477"/>
                    <a:pt x="757734" y="774805"/>
                  </a:cubicBezTo>
                  <a:cubicBezTo>
                    <a:pt x="733406" y="799133"/>
                    <a:pt x="700410" y="812800"/>
                    <a:pt x="666005" y="812800"/>
                  </a:cubicBezTo>
                  <a:lnTo>
                    <a:pt x="129724" y="812800"/>
                  </a:lnTo>
                  <a:cubicBezTo>
                    <a:pt x="95319" y="812800"/>
                    <a:pt x="62323" y="799133"/>
                    <a:pt x="37995" y="774805"/>
                  </a:cubicBezTo>
                  <a:cubicBezTo>
                    <a:pt x="13667" y="750477"/>
                    <a:pt x="0" y="717481"/>
                    <a:pt x="0" y="683076"/>
                  </a:cubicBezTo>
                  <a:lnTo>
                    <a:pt x="0" y="129724"/>
                  </a:lnTo>
                  <a:cubicBezTo>
                    <a:pt x="0" y="95319"/>
                    <a:pt x="13667" y="62323"/>
                    <a:pt x="37995" y="37995"/>
                  </a:cubicBezTo>
                  <a:cubicBezTo>
                    <a:pt x="62323" y="13667"/>
                    <a:pt x="95319" y="0"/>
                    <a:pt x="129724" y="0"/>
                  </a:cubicBezTo>
                  <a:close/>
                </a:path>
              </a:pathLst>
            </a:custGeom>
            <a:solidFill>
              <a:srgbClr val="072E9F"/>
            </a:solidFill>
          </p:spPr>
        </p:sp>
        <p:sp>
          <p:nvSpPr>
            <p:cNvPr name="TextBox 23" id="23"/>
            <p:cNvSpPr txBox="true"/>
            <p:nvPr/>
          </p:nvSpPr>
          <p:spPr>
            <a:xfrm>
              <a:off x="0" y="-66675"/>
              <a:ext cx="795730" cy="879475"/>
            </a:xfrm>
            <a:prstGeom prst="rect">
              <a:avLst/>
            </a:prstGeom>
          </p:spPr>
          <p:txBody>
            <a:bodyPr anchor="ctr" rtlCol="false" tIns="50800" lIns="50800" bIns="50800" rIns="50800"/>
            <a:lstStyle/>
            <a:p>
              <a:pPr algn="ctr">
                <a:lnSpc>
                  <a:spcPts val="4340"/>
                </a:lnSpc>
              </a:pPr>
            </a:p>
            <a:p>
              <a:pPr algn="ctr">
                <a:lnSpc>
                  <a:spcPts val="4340"/>
                </a:lnSpc>
              </a:pPr>
            </a:p>
          </p:txBody>
        </p:sp>
      </p:grpSp>
      <p:sp>
        <p:nvSpPr>
          <p:cNvPr name="TextBox 24" id="24"/>
          <p:cNvSpPr txBox="true"/>
          <p:nvPr/>
        </p:nvSpPr>
        <p:spPr>
          <a:xfrm rot="0">
            <a:off x="1841353" y="8173310"/>
            <a:ext cx="5959197" cy="1893570"/>
          </a:xfrm>
          <a:prstGeom prst="rect">
            <a:avLst/>
          </a:prstGeom>
        </p:spPr>
        <p:txBody>
          <a:bodyPr anchor="t" rtlCol="false" tIns="0" lIns="0" bIns="0" rIns="0">
            <a:spAutoFit/>
          </a:bodyPr>
          <a:lstStyle/>
          <a:p>
            <a:pPr algn="ctr">
              <a:lnSpc>
                <a:spcPts val="3779"/>
              </a:lnSpc>
              <a:spcBef>
                <a:spcPct val="0"/>
              </a:spcBef>
            </a:pPr>
            <a:r>
              <a:rPr lang="en-US" b="true" sz="2699">
                <a:solidFill>
                  <a:srgbClr val="66B6E5"/>
                </a:solidFill>
                <a:latin typeface="Asap Bold"/>
                <a:ea typeface="Asap Bold"/>
                <a:cs typeface="Asap Bold"/>
                <a:sym typeface="Asap Bold"/>
              </a:rPr>
              <a:t>📌 Mục tiêu:</a:t>
            </a:r>
          </a:p>
          <a:p>
            <a:pPr algn="ctr">
              <a:lnSpc>
                <a:spcPts val="3779"/>
              </a:lnSpc>
              <a:spcBef>
                <a:spcPct val="0"/>
              </a:spcBef>
            </a:pPr>
            <a:r>
              <a:rPr lang="en-US" b="true" sz="2699">
                <a:solidFill>
                  <a:srgbClr val="66B6E5"/>
                </a:solidFill>
                <a:latin typeface="Asap Bold"/>
                <a:ea typeface="Asap Bold"/>
                <a:cs typeface="Asap Bold"/>
                <a:sym typeface="Asap Bold"/>
              </a:rPr>
              <a:t> Đảm bảo trải nghiệm đăng ký liền mạch, an toàn, đồng thời bảo vệ thông tin người dùng.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268406">
            <a:off x="713490" y="498974"/>
            <a:ext cx="8761274" cy="7727494"/>
          </a:xfrm>
          <a:prstGeom prst="rect">
            <a:avLst/>
          </a:prstGeom>
          <a:solidFill>
            <a:srgbClr val="AFC9E8"/>
          </a:solidFill>
        </p:spPr>
      </p:sp>
      <p:grpSp>
        <p:nvGrpSpPr>
          <p:cNvPr name="Group 3" id="3"/>
          <p:cNvGrpSpPr/>
          <p:nvPr/>
        </p:nvGrpSpPr>
        <p:grpSpPr>
          <a:xfrm rot="0">
            <a:off x="9015465" y="349904"/>
            <a:ext cx="8283064" cy="7773739"/>
            <a:chOff x="0" y="0"/>
            <a:chExt cx="11044085" cy="10364985"/>
          </a:xfrm>
        </p:grpSpPr>
        <p:sp>
          <p:nvSpPr>
            <p:cNvPr name="Freeform 4" id="4"/>
            <p:cNvSpPr/>
            <p:nvPr/>
          </p:nvSpPr>
          <p:spPr>
            <a:xfrm flipH="false" flipV="false" rot="0">
              <a:off x="1924708" y="6631135"/>
              <a:ext cx="7194669" cy="771792"/>
            </a:xfrm>
            <a:custGeom>
              <a:avLst/>
              <a:gdLst/>
              <a:ahLst/>
              <a:cxnLst/>
              <a:rect r="r" b="b" t="t" l="l"/>
              <a:pathLst>
                <a:path h="771792" w="7194669">
                  <a:moveTo>
                    <a:pt x="0" y="0"/>
                  </a:moveTo>
                  <a:lnTo>
                    <a:pt x="7194669" y="0"/>
                  </a:lnTo>
                  <a:lnTo>
                    <a:pt x="7194669" y="771791"/>
                  </a:lnTo>
                  <a:lnTo>
                    <a:pt x="0" y="7717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0" y="-95250"/>
              <a:ext cx="11044085" cy="5811992"/>
            </a:xfrm>
            <a:prstGeom prst="rect">
              <a:avLst/>
            </a:prstGeom>
          </p:spPr>
          <p:txBody>
            <a:bodyPr anchor="t" rtlCol="false" tIns="0" lIns="0" bIns="0" rIns="0">
              <a:spAutoFit/>
            </a:bodyPr>
            <a:lstStyle/>
            <a:p>
              <a:pPr algn="ctr">
                <a:lnSpc>
                  <a:spcPts val="11582"/>
                </a:lnSpc>
              </a:pPr>
              <a:r>
                <a:rPr lang="en-US" sz="8909">
                  <a:solidFill>
                    <a:srgbClr val="FFF0F1"/>
                  </a:solidFill>
                  <a:latin typeface="Asap"/>
                  <a:ea typeface="Asap"/>
                  <a:cs typeface="Asap"/>
                  <a:sym typeface="Asap"/>
                </a:rPr>
                <a:t> </a:t>
              </a:r>
            </a:p>
            <a:p>
              <a:pPr algn="ctr">
                <a:lnSpc>
                  <a:spcPts val="11582"/>
                </a:lnSpc>
              </a:pPr>
            </a:p>
            <a:p>
              <a:pPr algn="ctr">
                <a:lnSpc>
                  <a:spcPts val="11582"/>
                </a:lnSpc>
              </a:pPr>
              <a:r>
                <a:rPr lang="en-US" sz="8909" b="true">
                  <a:solidFill>
                    <a:srgbClr val="072E9F"/>
                  </a:solidFill>
                  <a:latin typeface="Asap Bold"/>
                  <a:ea typeface="Asap Bold"/>
                  <a:cs typeface="Asap Bold"/>
                  <a:sym typeface="Asap Bold"/>
                </a:rPr>
                <a:t> About</a:t>
              </a:r>
            </a:p>
          </p:txBody>
        </p:sp>
        <p:sp>
          <p:nvSpPr>
            <p:cNvPr name="TextBox 6" id="6"/>
            <p:cNvSpPr txBox="true"/>
            <p:nvPr/>
          </p:nvSpPr>
          <p:spPr>
            <a:xfrm rot="0">
              <a:off x="0" y="9757075"/>
              <a:ext cx="11044085" cy="607911"/>
            </a:xfrm>
            <a:prstGeom prst="rect">
              <a:avLst/>
            </a:prstGeom>
          </p:spPr>
          <p:txBody>
            <a:bodyPr anchor="t" rtlCol="false" tIns="0" lIns="0" bIns="0" rIns="0">
              <a:spAutoFit/>
            </a:bodyPr>
            <a:lstStyle/>
            <a:p>
              <a:pPr algn="ctr">
                <a:lnSpc>
                  <a:spcPts val="3920"/>
                </a:lnSpc>
              </a:pPr>
            </a:p>
          </p:txBody>
        </p:sp>
      </p:grpSp>
      <p:sp>
        <p:nvSpPr>
          <p:cNvPr name="Freeform 7" id="7"/>
          <p:cNvSpPr/>
          <p:nvPr/>
        </p:nvSpPr>
        <p:spPr>
          <a:xfrm flipH="false" flipV="false" rot="0">
            <a:off x="425474" y="9043346"/>
            <a:ext cx="1825949" cy="881232"/>
          </a:xfrm>
          <a:custGeom>
            <a:avLst/>
            <a:gdLst/>
            <a:ahLst/>
            <a:cxnLst/>
            <a:rect r="r" b="b" t="t" l="l"/>
            <a:pathLst>
              <a:path h="881232" w="1825949">
                <a:moveTo>
                  <a:pt x="0" y="0"/>
                </a:moveTo>
                <a:lnTo>
                  <a:pt x="1825949" y="0"/>
                </a:lnTo>
                <a:lnTo>
                  <a:pt x="1825949" y="881232"/>
                </a:lnTo>
                <a:lnTo>
                  <a:pt x="0" y="881232"/>
                </a:lnTo>
                <a:lnTo>
                  <a:pt x="0" y="0"/>
                </a:lnTo>
                <a:close/>
              </a:path>
            </a:pathLst>
          </a:custGeom>
          <a:blipFill>
            <a:blip r:embed="rId4">
              <a:extLst>
                <a:ext uri="{96DAC541-7B7A-43D3-8B79-37D633B846F1}">
                  <asvg:svgBlip xmlns:asvg="http://schemas.microsoft.com/office/drawing/2016/SVG/main" r:embed="rId5"/>
                </a:ext>
              </a:extLst>
            </a:blip>
            <a:stretch>
              <a:fillRect l="-268664" t="0" r="0" b="0"/>
            </a:stretch>
          </a:blipFill>
        </p:spPr>
      </p:sp>
      <p:sp>
        <p:nvSpPr>
          <p:cNvPr name="Freeform 8" id="8"/>
          <p:cNvSpPr/>
          <p:nvPr/>
        </p:nvSpPr>
        <p:spPr>
          <a:xfrm flipH="false" flipV="false" rot="0">
            <a:off x="-817234" y="-81723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6433932" y="8619365"/>
            <a:ext cx="864596" cy="864596"/>
          </a:xfrm>
          <a:custGeom>
            <a:avLst/>
            <a:gdLst/>
            <a:ahLst/>
            <a:cxnLst/>
            <a:rect r="r" b="b" t="t" l="l"/>
            <a:pathLst>
              <a:path h="864596" w="864596">
                <a:moveTo>
                  <a:pt x="0" y="0"/>
                </a:moveTo>
                <a:lnTo>
                  <a:pt x="864597" y="0"/>
                </a:lnTo>
                <a:lnTo>
                  <a:pt x="864597" y="864597"/>
                </a:lnTo>
                <a:lnTo>
                  <a:pt x="0" y="8645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6562467" y="8556375"/>
            <a:ext cx="864596" cy="864596"/>
          </a:xfrm>
          <a:custGeom>
            <a:avLst/>
            <a:gdLst/>
            <a:ahLst/>
            <a:cxnLst/>
            <a:rect r="r" b="b" t="t" l="l"/>
            <a:pathLst>
              <a:path h="864596" w="864596">
                <a:moveTo>
                  <a:pt x="0" y="0"/>
                </a:moveTo>
                <a:lnTo>
                  <a:pt x="864597" y="0"/>
                </a:lnTo>
                <a:lnTo>
                  <a:pt x="864597" y="864596"/>
                </a:lnTo>
                <a:lnTo>
                  <a:pt x="0" y="864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9744457" y="-4655260"/>
            <a:ext cx="7514843" cy="7676053"/>
            <a:chOff x="0" y="0"/>
            <a:chExt cx="795730" cy="812800"/>
          </a:xfrm>
        </p:grpSpPr>
        <p:sp>
          <p:nvSpPr>
            <p:cNvPr name="Freeform 12" id="12"/>
            <p:cNvSpPr/>
            <p:nvPr/>
          </p:nvSpPr>
          <p:spPr>
            <a:xfrm flipH="false" flipV="false" rot="0">
              <a:off x="0" y="0"/>
              <a:ext cx="795730" cy="812800"/>
            </a:xfrm>
            <a:custGeom>
              <a:avLst/>
              <a:gdLst/>
              <a:ahLst/>
              <a:cxnLst/>
              <a:rect r="r" b="b" t="t" l="l"/>
              <a:pathLst>
                <a:path h="812800" w="795730">
                  <a:moveTo>
                    <a:pt x="129724" y="0"/>
                  </a:moveTo>
                  <a:lnTo>
                    <a:pt x="666005" y="0"/>
                  </a:lnTo>
                  <a:cubicBezTo>
                    <a:pt x="737650" y="0"/>
                    <a:pt x="795730" y="58080"/>
                    <a:pt x="795730" y="129724"/>
                  </a:cubicBezTo>
                  <a:lnTo>
                    <a:pt x="795730" y="683076"/>
                  </a:lnTo>
                  <a:cubicBezTo>
                    <a:pt x="795730" y="717481"/>
                    <a:pt x="782063" y="750477"/>
                    <a:pt x="757734" y="774805"/>
                  </a:cubicBezTo>
                  <a:cubicBezTo>
                    <a:pt x="733406" y="799133"/>
                    <a:pt x="700410" y="812800"/>
                    <a:pt x="666005" y="812800"/>
                  </a:cubicBezTo>
                  <a:lnTo>
                    <a:pt x="129724" y="812800"/>
                  </a:lnTo>
                  <a:cubicBezTo>
                    <a:pt x="95319" y="812800"/>
                    <a:pt x="62323" y="799133"/>
                    <a:pt x="37995" y="774805"/>
                  </a:cubicBezTo>
                  <a:cubicBezTo>
                    <a:pt x="13667" y="750477"/>
                    <a:pt x="0" y="717481"/>
                    <a:pt x="0" y="683076"/>
                  </a:cubicBezTo>
                  <a:lnTo>
                    <a:pt x="0" y="129724"/>
                  </a:lnTo>
                  <a:cubicBezTo>
                    <a:pt x="0" y="95319"/>
                    <a:pt x="13667" y="62323"/>
                    <a:pt x="37995" y="37995"/>
                  </a:cubicBezTo>
                  <a:cubicBezTo>
                    <a:pt x="62323" y="13667"/>
                    <a:pt x="95319" y="0"/>
                    <a:pt x="129724" y="0"/>
                  </a:cubicBezTo>
                  <a:close/>
                </a:path>
              </a:pathLst>
            </a:custGeom>
            <a:solidFill>
              <a:srgbClr val="072E9F"/>
            </a:solidFill>
          </p:spPr>
        </p:sp>
        <p:sp>
          <p:nvSpPr>
            <p:cNvPr name="TextBox 13" id="13"/>
            <p:cNvSpPr txBox="true"/>
            <p:nvPr/>
          </p:nvSpPr>
          <p:spPr>
            <a:xfrm>
              <a:off x="0" y="-66675"/>
              <a:ext cx="795730" cy="879475"/>
            </a:xfrm>
            <a:prstGeom prst="rect">
              <a:avLst/>
            </a:prstGeom>
          </p:spPr>
          <p:txBody>
            <a:bodyPr anchor="ctr" rtlCol="false" tIns="50800" lIns="50800" bIns="50800" rIns="50800"/>
            <a:lstStyle/>
            <a:p>
              <a:pPr algn="ctr">
                <a:lnSpc>
                  <a:spcPts val="4340"/>
                </a:lnSpc>
              </a:pPr>
            </a:p>
            <a:p>
              <a:pPr algn="ctr">
                <a:lnSpc>
                  <a:spcPts val="4340"/>
                </a:lnSpc>
              </a:pPr>
              <a:r>
                <a:rPr lang="en-US" b="true" sz="3100">
                  <a:solidFill>
                    <a:srgbClr val="D7F9FD"/>
                  </a:solidFill>
                  <a:latin typeface="Cabin Bold"/>
                  <a:ea typeface="Cabin Bold"/>
                  <a:cs typeface="Cabin Bold"/>
                  <a:sym typeface="Cabin Bold"/>
                </a:rPr>
                <a:t>🖥️ Main Interface</a:t>
              </a:r>
            </a:p>
          </p:txBody>
        </p:sp>
      </p:grpSp>
      <p:sp>
        <p:nvSpPr>
          <p:cNvPr name="Freeform 14" id="14"/>
          <p:cNvSpPr/>
          <p:nvPr/>
        </p:nvSpPr>
        <p:spPr>
          <a:xfrm flipH="false" flipV="false" rot="-299660">
            <a:off x="1245957" y="782981"/>
            <a:ext cx="7696339" cy="7159480"/>
          </a:xfrm>
          <a:custGeom>
            <a:avLst/>
            <a:gdLst/>
            <a:ahLst/>
            <a:cxnLst/>
            <a:rect r="r" b="b" t="t" l="l"/>
            <a:pathLst>
              <a:path h="7159480" w="7696339">
                <a:moveTo>
                  <a:pt x="0" y="0"/>
                </a:moveTo>
                <a:lnTo>
                  <a:pt x="7696339" y="0"/>
                </a:lnTo>
                <a:lnTo>
                  <a:pt x="7696339" y="7159480"/>
                </a:lnTo>
                <a:lnTo>
                  <a:pt x="0" y="7159480"/>
                </a:lnTo>
                <a:lnTo>
                  <a:pt x="0" y="0"/>
                </a:lnTo>
                <a:close/>
              </a:path>
            </a:pathLst>
          </a:custGeom>
          <a:blipFill>
            <a:blip r:embed="rId10"/>
            <a:stretch>
              <a:fillRect l="-30680" t="0" r="-5369" b="0"/>
            </a:stretch>
          </a:blipFill>
        </p:spPr>
      </p:sp>
      <p:sp>
        <p:nvSpPr>
          <p:cNvPr name="TextBox 15" id="15"/>
          <p:cNvSpPr txBox="true"/>
          <p:nvPr/>
        </p:nvSpPr>
        <p:spPr>
          <a:xfrm rot="0">
            <a:off x="9992935" y="6114555"/>
            <a:ext cx="7196138" cy="1552575"/>
          </a:xfrm>
          <a:prstGeom prst="rect">
            <a:avLst/>
          </a:prstGeom>
        </p:spPr>
        <p:txBody>
          <a:bodyPr anchor="t" rtlCol="false" tIns="0" lIns="0" bIns="0" rIns="0">
            <a:spAutoFit/>
          </a:bodyPr>
          <a:lstStyle/>
          <a:p>
            <a:pPr algn="ctr">
              <a:lnSpc>
                <a:spcPts val="4199"/>
              </a:lnSpc>
              <a:spcBef>
                <a:spcPct val="0"/>
              </a:spcBef>
            </a:pPr>
            <a:r>
              <a:rPr lang="en-US" b="true" sz="2999">
                <a:solidFill>
                  <a:srgbClr val="072E9F"/>
                </a:solidFill>
                <a:latin typeface="Asap Bold"/>
                <a:ea typeface="Asap Bold"/>
                <a:cs typeface="Asap Bold"/>
                <a:sym typeface="Asap Bold"/>
              </a:rPr>
              <a:t>Cung cấp thông tin tổng quan về ứng dụng:</a:t>
            </a:r>
          </a:p>
          <a:p>
            <a:pPr algn="ctr">
              <a:lnSpc>
                <a:spcPts val="4199"/>
              </a:lnSpc>
              <a:spcBef>
                <a:spcPct val="0"/>
              </a:spcBef>
            </a:pPr>
            <a:r>
              <a:rPr lang="en-US" b="true" sz="2999">
                <a:solidFill>
                  <a:srgbClr val="072E9F"/>
                </a:solidFill>
                <a:latin typeface="Asap Bold"/>
                <a:ea typeface="Asap Bold"/>
                <a:cs typeface="Asap Bold"/>
                <a:sym typeface="Asap Bold"/>
              </a:rPr>
              <a:t>Mục tiêu, phiên bản hiện tại, cập nhật mới</a:t>
            </a:r>
          </a:p>
          <a:p>
            <a:pPr algn="ctr">
              <a:lnSpc>
                <a:spcPts val="4199"/>
              </a:lnSpc>
              <a:spcBef>
                <a:spcPct val="0"/>
              </a:spcBef>
            </a:pPr>
            <a:r>
              <a:rPr lang="en-US" b="true" sz="2999">
                <a:solidFill>
                  <a:srgbClr val="072E9F"/>
                </a:solidFill>
                <a:latin typeface="Asap Bold"/>
                <a:ea typeface="Asap Bold"/>
                <a:cs typeface="Asap Bold"/>
                <a:sym typeface="Asap Bold"/>
              </a:rPr>
              <a:t>Thông tin liên hệ của nhóm phát triển</a:t>
            </a:r>
          </a:p>
        </p:txBody>
      </p:sp>
      <p:sp>
        <p:nvSpPr>
          <p:cNvPr name="TextBox 16" id="16"/>
          <p:cNvSpPr txBox="true"/>
          <p:nvPr/>
        </p:nvSpPr>
        <p:spPr>
          <a:xfrm rot="0">
            <a:off x="2522740" y="8534872"/>
            <a:ext cx="6621260" cy="1389705"/>
          </a:xfrm>
          <a:prstGeom prst="rect">
            <a:avLst/>
          </a:prstGeom>
        </p:spPr>
        <p:txBody>
          <a:bodyPr anchor="t" rtlCol="false" tIns="0" lIns="0" bIns="0" rIns="0">
            <a:spAutoFit/>
          </a:bodyPr>
          <a:lstStyle/>
          <a:p>
            <a:pPr algn="ctr">
              <a:lnSpc>
                <a:spcPts val="3727"/>
              </a:lnSpc>
              <a:spcBef>
                <a:spcPct val="0"/>
              </a:spcBef>
            </a:pPr>
            <a:r>
              <a:rPr lang="en-US" b="true" sz="2662">
                <a:solidFill>
                  <a:srgbClr val="072E9F"/>
                </a:solidFill>
                <a:latin typeface="Aileron Bold"/>
                <a:ea typeface="Aileron Bold"/>
                <a:cs typeface="Aileron Bold"/>
                <a:sym typeface="Aileron Bold"/>
              </a:rPr>
              <a:t>Giúp người dùng hiểu rõ sứ mệnh và định hướng của ứng dụng, từ đó tăng sự tin tưởng và kết nối với sản phẩm.</a:t>
            </a:r>
          </a:p>
        </p:txBody>
      </p:sp>
      <p:sp>
        <p:nvSpPr>
          <p:cNvPr name="TextBox 17" id="17"/>
          <p:cNvSpPr txBox="true"/>
          <p:nvPr/>
        </p:nvSpPr>
        <p:spPr>
          <a:xfrm rot="0">
            <a:off x="10304833" y="914400"/>
            <a:ext cx="6129100" cy="1019177"/>
          </a:xfrm>
          <a:prstGeom prst="rect">
            <a:avLst/>
          </a:prstGeom>
        </p:spPr>
        <p:txBody>
          <a:bodyPr anchor="t" rtlCol="false" tIns="0" lIns="0" bIns="0" rIns="0">
            <a:spAutoFit/>
          </a:bodyPr>
          <a:lstStyle/>
          <a:p>
            <a:pPr algn="ctr">
              <a:lnSpc>
                <a:spcPts val="8399"/>
              </a:lnSpc>
              <a:spcBef>
                <a:spcPct val="0"/>
              </a:spcBef>
            </a:pPr>
            <a:r>
              <a:rPr lang="en-US" sz="5999">
                <a:solidFill>
                  <a:srgbClr val="000000"/>
                </a:solidFill>
                <a:latin typeface="Asap"/>
                <a:ea typeface="Asap"/>
                <a:cs typeface="Asap"/>
                <a:sym typeface="Asap"/>
              </a:rPr>
              <a:t>🖥️ </a:t>
            </a:r>
            <a:r>
              <a:rPr lang="en-US" b="true" sz="5999">
                <a:solidFill>
                  <a:srgbClr val="AFC9E8"/>
                </a:solidFill>
                <a:latin typeface="Asap Bold"/>
                <a:ea typeface="Asap Bold"/>
                <a:cs typeface="Asap Bold"/>
                <a:sym typeface="Asap Bold"/>
              </a:rPr>
              <a:t>Main Interface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DAGq009vGPI</dc:identifier>
  <dcterms:modified xsi:type="dcterms:W3CDTF">2011-08-01T06:04:30Z</dcterms:modified>
  <cp:revision>1</cp:revision>
  <dc:title>oop CHAT APP</dc:title>
</cp:coreProperties>
</file>